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7" r:id="rId2"/>
    <p:sldId id="258" r:id="rId3"/>
    <p:sldId id="330" r:id="rId4"/>
    <p:sldId id="260" r:id="rId5"/>
    <p:sldId id="261" r:id="rId6"/>
    <p:sldId id="262" r:id="rId7"/>
    <p:sldId id="263" r:id="rId8"/>
    <p:sldId id="267" r:id="rId9"/>
    <p:sldId id="269" r:id="rId10"/>
    <p:sldId id="270" r:id="rId11"/>
    <p:sldId id="271" r:id="rId12"/>
    <p:sldId id="279" r:id="rId13"/>
    <p:sldId id="273" r:id="rId14"/>
    <p:sldId id="274" r:id="rId15"/>
    <p:sldId id="326" r:id="rId16"/>
    <p:sldId id="327" r:id="rId17"/>
    <p:sldId id="328" r:id="rId18"/>
    <p:sldId id="329" r:id="rId19"/>
    <p:sldId id="276" r:id="rId20"/>
    <p:sldId id="277" r:id="rId21"/>
    <p:sldId id="278" r:id="rId22"/>
    <p:sldId id="280" r:id="rId23"/>
    <p:sldId id="281" r:id="rId24"/>
    <p:sldId id="297" r:id="rId25"/>
    <p:sldId id="298" r:id="rId26"/>
    <p:sldId id="299" r:id="rId27"/>
    <p:sldId id="300" r:id="rId28"/>
    <p:sldId id="282" r:id="rId29"/>
    <p:sldId id="283" r:id="rId30"/>
    <p:sldId id="289" r:id="rId31"/>
    <p:sldId id="290" r:id="rId32"/>
    <p:sldId id="302" r:id="rId33"/>
    <p:sldId id="307" r:id="rId34"/>
    <p:sldId id="306" r:id="rId35"/>
    <p:sldId id="304" r:id="rId36"/>
    <p:sldId id="305" r:id="rId37"/>
    <p:sldId id="286" r:id="rId38"/>
    <p:sldId id="288" r:id="rId39"/>
    <p:sldId id="291" r:id="rId40"/>
    <p:sldId id="292" r:id="rId41"/>
    <p:sldId id="293" r:id="rId42"/>
    <p:sldId id="309" r:id="rId43"/>
    <p:sldId id="310" r:id="rId44"/>
    <p:sldId id="311" r:id="rId45"/>
    <p:sldId id="312" r:id="rId46"/>
    <p:sldId id="313" r:id="rId47"/>
    <p:sldId id="314" r:id="rId48"/>
    <p:sldId id="315" r:id="rId49"/>
    <p:sldId id="316" r:id="rId50"/>
    <p:sldId id="317" r:id="rId51"/>
    <p:sldId id="318" r:id="rId52"/>
    <p:sldId id="295" r:id="rId53"/>
    <p:sldId id="321" r:id="rId54"/>
    <p:sldId id="322" r:id="rId55"/>
    <p:sldId id="323" r:id="rId56"/>
    <p:sldId id="324" r:id="rId57"/>
    <p:sldId id="296" r:id="rId58"/>
    <p:sldId id="325" r:id="rId5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872" y="-4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73FD263B-EFE0-445A-81F3-EA3AF4E99689}" type="datetimeFigureOut">
              <a:rPr lang="en-US" smtClean="0"/>
              <a:t>11/26/2013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31BB8ABB-E99F-4B00-9ABC-C9BB42085305}" type="slidenum">
              <a:rPr lang="en-US" smtClean="0"/>
              <a:t>‹#›</a:t>
            </a:fld>
            <a:endParaRPr lang="en-US"/>
          </a:p>
        </p:txBody>
      </p:sp>
    </p:spTree>
    <p:extLst>
      <p:ext uri="{BB962C8B-B14F-4D97-AF65-F5344CB8AC3E}">
        <p14:creationId xmlns:p14="http://schemas.microsoft.com/office/powerpoint/2010/main" val="3356255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EAEBBEF9-3382-49A0-B997-840FAF0EBE63}" type="datetimeFigureOut">
              <a:rPr lang="en-US" smtClean="0"/>
              <a:t>11/26/2013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B19C787-8F31-4ACD-95A0-EB072225FEAA}" type="slidenum">
              <a:rPr lang="en-US" smtClean="0"/>
              <a:t>‹#›</a:t>
            </a:fld>
            <a:endParaRPr lang="en-US"/>
          </a:p>
        </p:txBody>
      </p:sp>
    </p:spTree>
    <p:extLst>
      <p:ext uri="{BB962C8B-B14F-4D97-AF65-F5344CB8AC3E}">
        <p14:creationId xmlns:p14="http://schemas.microsoft.com/office/powerpoint/2010/main" val="4284408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171">
              <a:buFont typeface="Arial" pitchFamily="34" charset="0"/>
              <a:buChar char="•"/>
              <a:defRPr/>
            </a:pPr>
            <a:r>
              <a:rPr lang="en-US" dirty="0" smtClean="0"/>
              <a:t>The National Center and State Collaborative (NCSC) is a project led by five centers and </a:t>
            </a:r>
            <a:r>
              <a:rPr lang="en-US" dirty="0" smtClean="0">
                <a:solidFill>
                  <a:srgbClr val="FF0000"/>
                </a:solidFill>
              </a:rPr>
              <a:t>24</a:t>
            </a:r>
            <a:r>
              <a:rPr lang="en-US" dirty="0" smtClean="0"/>
              <a:t> states (Tier 1 and Tier 2)</a:t>
            </a:r>
            <a:r>
              <a:rPr lang="en-US" baseline="0" dirty="0" smtClean="0"/>
              <a:t> including  Washington D.C. and the Pacific Assessment Consortium </a:t>
            </a:r>
            <a:r>
              <a:rPr lang="en-US" dirty="0" smtClean="0"/>
              <a:t>to build an alternate assessment based on alternate achievement standards (AA-AAS) for students with significant cognitive disabilities.</a:t>
            </a:r>
          </a:p>
          <a:p>
            <a:pPr defTabSz="907171">
              <a:defRPr/>
            </a:pPr>
            <a:endParaRPr lang="en-US" dirty="0" smtClean="0"/>
          </a:p>
          <a:p>
            <a:pPr defTabSz="907171">
              <a:buFont typeface="Arial" pitchFamily="34" charset="0"/>
              <a:buChar char="•"/>
              <a:defRPr/>
            </a:pPr>
            <a:r>
              <a:rPr lang="en-US" dirty="0" smtClean="0"/>
              <a:t>The goal of the NCSC project is to ensure that students with the most significant cognitive disabilities achieve increasingly higher academic outcomes and leave high school ready for post-secondary options.</a:t>
            </a:r>
          </a:p>
          <a:p>
            <a:pPr defTabSz="907171">
              <a:defRPr/>
            </a:pPr>
            <a:endParaRPr lang="en-US" dirty="0"/>
          </a:p>
          <a:p>
            <a:pPr defTabSz="907171">
              <a:buFont typeface="Arial" pitchFamily="34" charset="0"/>
              <a:buChar char="•"/>
              <a:defRPr/>
            </a:pPr>
            <a:r>
              <a:rPr lang="en-US" dirty="0"/>
              <a:t>NCSC defines a comprehensive system that will coherently address curriculum, instruction, and assessment needs in states by:</a:t>
            </a:r>
          </a:p>
          <a:p>
            <a:pPr marL="907171" lvl="2" defTabSz="907171">
              <a:defRPr/>
            </a:pPr>
            <a:r>
              <a:rPr lang="en-US" dirty="0"/>
              <a:t>1) producing technically defensible formative, interim, and summative assessments; </a:t>
            </a:r>
          </a:p>
          <a:p>
            <a:pPr marL="907171" lvl="2" defTabSz="907171">
              <a:defRPr/>
            </a:pPr>
            <a:r>
              <a:rPr lang="en-US" dirty="0"/>
              <a:t>2) incorporating evidence-based instruction and curriculum models; and </a:t>
            </a:r>
          </a:p>
          <a:p>
            <a:pPr marL="907171" lvl="2" defTabSz="907171">
              <a:defRPr/>
            </a:pPr>
            <a:r>
              <a:rPr lang="en-US" dirty="0"/>
              <a:t>3) developing comprehensive approaches to professional development (PD). </a:t>
            </a:r>
          </a:p>
          <a:p>
            <a:pPr defTabSz="907171">
              <a:defRPr/>
            </a:pPr>
            <a:endParaRPr lang="en-US" dirty="0"/>
          </a:p>
          <a:p>
            <a:pPr defTabSz="907171">
              <a:buFont typeface="Arial" pitchFamily="34" charset="0"/>
              <a:buChar char="•"/>
              <a:defRPr/>
            </a:pPr>
            <a:r>
              <a:rPr lang="en-US" dirty="0"/>
              <a:t>This presentation focuses on the Curriculum and Instructional Resources and professional development opportunities to support teachers to provide meaningful opportunities to learn academic content for students with significant cognitive disabilities.  </a:t>
            </a:r>
          </a:p>
          <a:p>
            <a:endParaRPr lang="en-US" dirty="0"/>
          </a:p>
        </p:txBody>
      </p:sp>
      <p:sp>
        <p:nvSpPr>
          <p:cNvPr id="4" name="Slide Number Placeholder 3"/>
          <p:cNvSpPr>
            <a:spLocks noGrp="1"/>
          </p:cNvSpPr>
          <p:nvPr>
            <p:ph type="sldNum" sz="quarter" idx="10"/>
          </p:nvPr>
        </p:nvSpPr>
        <p:spPr/>
        <p:txBody>
          <a:bodyPr/>
          <a:lstStyle/>
          <a:p>
            <a:fld id="{079090D7-370A-48AA-9517-B2E5B134497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3621E02-659D-46A5-90EF-793BDD676577}" type="slidenum">
              <a:rPr lang="en-US" smtClean="0"/>
              <a:t>12</a:t>
            </a:fld>
            <a:endParaRPr lang="en-US" dirty="0"/>
          </a:p>
        </p:txBody>
      </p:sp>
    </p:spTree>
    <p:extLst>
      <p:ext uri="{BB962C8B-B14F-4D97-AF65-F5344CB8AC3E}">
        <p14:creationId xmlns:p14="http://schemas.microsoft.com/office/powerpoint/2010/main" val="88756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9607" y="4415790"/>
            <a:ext cx="6507801" cy="4804411"/>
          </a:xfrm>
        </p:spPr>
        <p:txBody>
          <a:bodyPr>
            <a:noAutofit/>
          </a:bodyPr>
          <a:lstStyle/>
          <a:p>
            <a:pPr defTabSz="906989">
              <a:defRPr/>
            </a:pPr>
            <a:endParaRPr lang="en-US" sz="600"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13</a:t>
            </a:fld>
            <a:endParaRPr lang="en-US"/>
          </a:p>
        </p:txBody>
      </p:sp>
    </p:spTree>
    <p:extLst>
      <p:ext uri="{BB962C8B-B14F-4D97-AF65-F5344CB8AC3E}">
        <p14:creationId xmlns:p14="http://schemas.microsoft.com/office/powerpoint/2010/main" val="384794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Learning Progressions Framework was guided by the following:</a:t>
            </a:r>
          </a:p>
          <a:p>
            <a:r>
              <a:rPr lang="en-US" baseline="0" dirty="0" smtClean="0"/>
              <a:t>Best available research</a:t>
            </a:r>
          </a:p>
          <a:p>
            <a:r>
              <a:rPr lang="en-US" baseline="0" dirty="0" smtClean="0"/>
              <a:t>The big ideas or essence of the concepts are the binding threads</a:t>
            </a:r>
          </a:p>
          <a:p>
            <a:r>
              <a:rPr lang="en-US" baseline="0" dirty="0" smtClean="0"/>
              <a:t>Learning Progressions may not be linear, but they do articulate movement toward increased understanding</a:t>
            </a:r>
          </a:p>
          <a:p>
            <a:r>
              <a:rPr lang="en-US" baseline="0" dirty="0" smtClean="0"/>
              <a:t>Learning Progressions go hand-in hand with well-designed assessments</a:t>
            </a:r>
          </a:p>
        </p:txBody>
      </p:sp>
      <p:sp>
        <p:nvSpPr>
          <p:cNvPr id="4" name="Footer Placeholder 3"/>
          <p:cNvSpPr>
            <a:spLocks noGrp="1"/>
          </p:cNvSpPr>
          <p:nvPr>
            <p:ph type="ftr" sz="quarter" idx="10"/>
          </p:nvPr>
        </p:nvSpPr>
        <p:spPr/>
        <p:txBody>
          <a:bodyPr/>
          <a:lstStyle/>
          <a:p>
            <a:pPr>
              <a:defRPr/>
            </a:pPr>
            <a:r>
              <a:rPr lang="en-US" smtClean="0"/>
              <a:t>National Center and State Collaborative GSEG</a:t>
            </a:r>
            <a:endParaRPr lang="en-US"/>
          </a:p>
        </p:txBody>
      </p:sp>
      <p:sp>
        <p:nvSpPr>
          <p:cNvPr id="5" name="Slide Number Placeholder 4"/>
          <p:cNvSpPr>
            <a:spLocks noGrp="1"/>
          </p:cNvSpPr>
          <p:nvPr>
            <p:ph type="sldNum" sz="quarter" idx="11"/>
          </p:nvPr>
        </p:nvSpPr>
        <p:spPr/>
        <p:txBody>
          <a:bodyPr/>
          <a:lstStyle/>
          <a:p>
            <a:pPr>
              <a:defRPr/>
            </a:pPr>
            <a:fld id="{CA881078-2017-4353-96C5-C4E284AF1B79}" type="slidenum">
              <a:rPr lang="en-US" smtClean="0"/>
              <a:pPr>
                <a:defRPr/>
              </a:pPr>
              <a:t>15</a:t>
            </a:fld>
            <a:endParaRPr lang="en-US" dirty="0"/>
          </a:p>
        </p:txBody>
      </p:sp>
    </p:spTree>
    <p:extLst>
      <p:ext uri="{BB962C8B-B14F-4D97-AF65-F5344CB8AC3E}">
        <p14:creationId xmlns:p14="http://schemas.microsoft.com/office/powerpoint/2010/main" val="3066824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 name="Footer Placeholder 5"/>
          <p:cNvSpPr>
            <a:spLocks noGrp="1"/>
          </p:cNvSpPr>
          <p:nvPr>
            <p:ph type="ftr" sz="quarter" idx="4"/>
          </p:nvPr>
        </p:nvSpPr>
        <p:spPr/>
        <p:txBody>
          <a:bodyPr/>
          <a:lstStyle/>
          <a:p>
            <a:pPr>
              <a:defRPr/>
            </a:pPr>
            <a:r>
              <a:rPr lang="en-US" smtClean="0"/>
              <a:t>National Center and State Collaborative GSEG</a:t>
            </a:r>
            <a:endParaRPr lang="en-US"/>
          </a:p>
        </p:txBody>
      </p:sp>
      <p:sp>
        <p:nvSpPr>
          <p:cNvPr id="7" name="Slide Number Placeholder 6"/>
          <p:cNvSpPr>
            <a:spLocks noGrp="1"/>
          </p:cNvSpPr>
          <p:nvPr>
            <p:ph type="sldNum" sz="quarter" idx="5"/>
          </p:nvPr>
        </p:nvSpPr>
        <p:spPr/>
        <p:txBody>
          <a:bodyPr/>
          <a:lstStyle/>
          <a:p>
            <a:pPr>
              <a:defRPr/>
            </a:pPr>
            <a:fld id="{303C0B3E-D709-4B21-BFAA-C6CE103845A6}"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National Alternate Assessment Center/University of Kentucky 2010</a:t>
            </a:r>
            <a:endParaRPr lang="en-US"/>
          </a:p>
        </p:txBody>
      </p:sp>
      <p:sp>
        <p:nvSpPr>
          <p:cNvPr id="5" name="Slide Number Placeholder 4"/>
          <p:cNvSpPr>
            <a:spLocks noGrp="1"/>
          </p:cNvSpPr>
          <p:nvPr>
            <p:ph type="sldNum" sz="quarter" idx="5"/>
          </p:nvPr>
        </p:nvSpPr>
        <p:spPr/>
        <p:txBody>
          <a:bodyPr/>
          <a:lstStyle/>
          <a:p>
            <a:pPr>
              <a:defRPr/>
            </a:pPr>
            <a:fld id="{C71BBAAF-6856-4088-B28E-9B8BCAB87445}"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how to</a:t>
            </a:r>
            <a:r>
              <a:rPr lang="en-US" baseline="0" dirty="0" smtClean="0"/>
              <a:t> read the Learning progressions.</a:t>
            </a:r>
          </a:p>
          <a:p>
            <a:r>
              <a:rPr lang="en-US" dirty="0" smtClean="0"/>
              <a:t>There are 6 major strands in the Learning Progressions Framework.  They are Symbolic</a:t>
            </a:r>
            <a:r>
              <a:rPr lang="en-US" baseline="0" dirty="0" smtClean="0"/>
              <a:t> Expression, The Nature of Numbers and Operations, </a:t>
            </a:r>
            <a:r>
              <a:rPr lang="en-US" dirty="0" smtClean="0"/>
              <a:t> Measurement, Patterns</a:t>
            </a:r>
            <a:r>
              <a:rPr lang="en-US" baseline="0" dirty="0" smtClean="0"/>
              <a:t> Relations and Functions, Geometry, and Data Analysis Probability and Statistics. (move arrow to point to the strand).</a:t>
            </a:r>
          </a:p>
          <a:p>
            <a:r>
              <a:rPr lang="en-US" baseline="0" dirty="0" smtClean="0"/>
              <a:t>Each Strand describes the essential learning.  </a:t>
            </a:r>
          </a:p>
          <a:p>
            <a:r>
              <a:rPr lang="en-US" baseline="0" dirty="0" smtClean="0"/>
              <a:t>Next you see the Learning targets are the more general/broad performance descriptors associated with specific skills and concepts at each grade level(arrow points to yellow boxes). </a:t>
            </a:r>
          </a:p>
          <a:p>
            <a:r>
              <a:rPr lang="en-US" baseline="0" dirty="0" smtClean="0"/>
              <a:t>Progress Indicators describe concepts and skills along the learning continuum for a grade band (arrow points to LPI in K-2). These skills &amp; concepts build towards successful demonstration of learning targets for the next grade band (point arrow to LPI 3-4).</a:t>
            </a:r>
          </a:p>
          <a:p>
            <a:r>
              <a:rPr lang="en-US" baseline="0" dirty="0" smtClean="0"/>
              <a:t>Also notice that the Learning Progressions Framework identifies the Common Core State Standards that are addressed by an indicator.  You will notice that an indicator may address multiple domain areas, as seen in the highlighted K-2 Indicator.  CCSS Domain areas address include Counting and Cardinality, Operations and Algebraic Thinking, Geometry, and Number and Operations in Base Ten. </a:t>
            </a:r>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National Center and State Collaborative GSEG</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CA881078-2017-4353-96C5-C4E284AF1B79}"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309880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b="1"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a:p>
            <a:pPr>
              <a:buFont typeface="Arial" pitchFamily="34" charset="0"/>
              <a:buNone/>
            </a:pPr>
            <a:endParaRPr lang="en-US" dirty="0"/>
          </a:p>
          <a:p>
            <a:pPr>
              <a:buFont typeface="Arial" pitchFamily="34" charset="0"/>
              <a:buChar char="•"/>
            </a:pPr>
            <a:endParaRPr lang="en-US" dirty="0"/>
          </a:p>
          <a:p>
            <a:pPr>
              <a:buFont typeface="Arial" pitchFamily="34" charset="0"/>
              <a:buNone/>
            </a:pPr>
            <a:endParaRPr lang="en-US" dirty="0"/>
          </a:p>
          <a:p>
            <a:pPr>
              <a:buFont typeface="Arial" pitchFamily="34" charset="0"/>
              <a:buChar char="•"/>
            </a:pPr>
            <a:endParaRPr lang="en-US" dirty="0"/>
          </a:p>
          <a:p>
            <a:pPr>
              <a:buFont typeface="Arial" pitchFamily="34" charset="0"/>
              <a:buNone/>
            </a:pPr>
            <a:endParaRPr lang="en-US" dirty="0"/>
          </a:p>
          <a:p>
            <a:pPr eaLnBrk="1" hangingPunct="1">
              <a:spcBef>
                <a:spcPct val="0"/>
              </a:spcBef>
              <a:buFontTx/>
              <a:buNone/>
            </a:pP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NCSC is developing curriculum and instructional resources and professional development support for teachers to achieve this goal.</a:t>
            </a:r>
          </a:p>
          <a:p>
            <a:pPr>
              <a:buFont typeface="Arial" pitchFamily="34" charset="0"/>
              <a:buNone/>
            </a:pPr>
            <a:endParaRPr lang="en-US" dirty="0"/>
          </a:p>
          <a:p>
            <a:pPr>
              <a:buFont typeface="Arial" pitchFamily="34" charset="0"/>
              <a:buChar char="•"/>
            </a:pPr>
            <a:r>
              <a:rPr lang="en-US" dirty="0"/>
              <a:t> Our state, ________________, and all NCSC partners share a commitment to the development of a comprehensive system of supports that reflects a necessary shift in teaching and learning practices for these students participating in alternate assessment and their teachers.</a:t>
            </a:r>
          </a:p>
          <a:p>
            <a:pPr>
              <a:buFont typeface="Arial" pitchFamily="34" charset="0"/>
              <a:buNone/>
            </a:pPr>
            <a:endParaRPr lang="en-US"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24</a:t>
            </a:fld>
            <a:endParaRPr lang="en-US"/>
          </a:p>
        </p:txBody>
      </p:sp>
    </p:spTree>
    <p:extLst>
      <p:ext uri="{BB962C8B-B14F-4D97-AF65-F5344CB8AC3E}">
        <p14:creationId xmlns:p14="http://schemas.microsoft.com/office/powerpoint/2010/main" val="4192791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endParaRPr lang="en-US" i="0" baseline="0"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25</a:t>
            </a:fld>
            <a:endParaRPr lang="en-US"/>
          </a:p>
        </p:txBody>
      </p:sp>
    </p:spTree>
    <p:extLst>
      <p:ext uri="{BB962C8B-B14F-4D97-AF65-F5344CB8AC3E}">
        <p14:creationId xmlns:p14="http://schemas.microsoft.com/office/powerpoint/2010/main" val="3950336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26</a:t>
            </a:fld>
            <a:endParaRPr lang="en-US"/>
          </a:p>
        </p:txBody>
      </p:sp>
    </p:spTree>
    <p:extLst>
      <p:ext uri="{BB962C8B-B14F-4D97-AF65-F5344CB8AC3E}">
        <p14:creationId xmlns:p14="http://schemas.microsoft.com/office/powerpoint/2010/main" val="2897288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lvl="2" defTabSz="903660">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27">
              <a:defRPr/>
            </a:pPr>
            <a:r>
              <a:rPr lang="en-US" dirty="0" smtClean="0"/>
              <a:t>The organizational partners include the National Center on Educational Outcomes (NCEO) as the host and fiscal agent, along with the National Center for the Improvement of Educational Assessment (NCIEA), the University of Kentucky (UKY), University of North Carolina at Charlotte (UNCC),</a:t>
            </a:r>
            <a:r>
              <a:rPr lang="en-US" baseline="0" dirty="0" smtClean="0"/>
              <a:t> and</a:t>
            </a:r>
            <a:r>
              <a:rPr lang="en-US" dirty="0" smtClean="0"/>
              <a:t> </a:t>
            </a:r>
            <a:r>
              <a:rPr lang="en-US" dirty="0" err="1" smtClean="0"/>
              <a:t>edCount</a:t>
            </a:r>
            <a:r>
              <a:rPr lang="en-US" dirty="0" smtClean="0"/>
              <a:t>, LLC.</a:t>
            </a:r>
            <a:r>
              <a:rPr lang="en-US" baseline="0" dirty="0" smtClean="0"/>
              <a:t> There are</a:t>
            </a:r>
            <a:r>
              <a:rPr lang="en-US" dirty="0" smtClean="0"/>
              <a:t> 18 core or Tier I state partners.</a:t>
            </a:r>
            <a:r>
              <a:rPr lang="en-US" baseline="0" dirty="0" smtClean="0"/>
              <a:t> These include Alaska</a:t>
            </a:r>
            <a:r>
              <a:rPr lang="en-US" dirty="0" smtClean="0"/>
              <a:t>, Arizona, Connecticut, District of Columbia, Florida, Georgia, Indiana, Louisiana, Nevada, New York, North Dakota, Pacific Assessment Consortium (PAC-6), Pennsylvania, Rhode Island, South Carolina, South Dakota, Tennessee, and Wyoming. The 6 entities (American Samoa, Commonwealth of the Northern Mariana Islands, Federated States of Micronesia, Guam, Republic of Palau, and Republic of the Marshall Islands) partner as 1 state, led by the University of Guam Center for Excellence in Developmental Disabilities Education, Research, and Service (CEDDERS).</a:t>
            </a:r>
          </a:p>
          <a:p>
            <a:endParaRPr lang="en-US" dirty="0" smtClean="0"/>
          </a:p>
          <a:p>
            <a:r>
              <a:rPr lang="en-US" dirty="0" smtClean="0"/>
              <a:t>Additionally, Tier II</a:t>
            </a:r>
            <a:r>
              <a:rPr lang="en-US" baseline="0" dirty="0" smtClean="0"/>
              <a:t> states include: </a:t>
            </a:r>
            <a:r>
              <a:rPr lang="en-US" dirty="0" smtClean="0"/>
              <a:t>Maine, Delaware, Arkansas, Oregon, Maryland, Idaho. These states do not receive NCSC staff support</a:t>
            </a:r>
            <a:r>
              <a:rPr lang="en-US" baseline="0" dirty="0" smtClean="0"/>
              <a:t> but do receive </a:t>
            </a:r>
            <a:r>
              <a:rPr lang="en-US" dirty="0" smtClean="0"/>
              <a:t> ready-to-implement products and processes as well as tools and protocols used for providing beta-test feedback.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19C787-8F31-4ACD-95A0-EB072225FEAA}" type="slidenum">
              <a:rPr lang="en-US" smtClean="0"/>
              <a:t>3</a:t>
            </a:fld>
            <a:endParaRPr lang="en-US"/>
          </a:p>
        </p:txBody>
      </p:sp>
    </p:spTree>
    <p:extLst>
      <p:ext uri="{BB962C8B-B14F-4D97-AF65-F5344CB8AC3E}">
        <p14:creationId xmlns:p14="http://schemas.microsoft.com/office/powerpoint/2010/main" val="233511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904A1AC9-456C-4FA5-B60A-CDC38E59657D}"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13">
              <a:buFont typeface="Arial" pitchFamily="34" charset="0"/>
              <a:buChar char="•"/>
            </a:pPr>
            <a:r>
              <a:rPr lang="en-US" dirty="0" smtClean="0"/>
              <a:t>The Curriculum</a:t>
            </a:r>
            <a:r>
              <a:rPr lang="en-US" baseline="0" dirty="0" smtClean="0"/>
              <a:t> Resource (CR) Guide is intended to be a support for teachers to understand how a concept (such as teaching area and surface area in the middle school grades) can be taught to students with different instructional support needs and initial understandings and how that concept changes (and therefore the instruction changes) across the grades within the grade span. </a:t>
            </a:r>
            <a:r>
              <a:rPr lang="en-US" dirty="0" smtClean="0"/>
              <a:t>Each guide covers a range of Core Content Connectors for grades 3 through high school.  </a:t>
            </a:r>
          </a:p>
          <a:p>
            <a:pPr defTabSz="929513">
              <a:buFont typeface="Arial" pitchFamily="34" charset="0"/>
              <a:buChar char="•"/>
            </a:pPr>
            <a:endParaRPr lang="en-US" dirty="0" smtClean="0"/>
          </a:p>
          <a:p>
            <a:pPr defTabSz="929513">
              <a:buFont typeface="Arial" pitchFamily="34" charset="0"/>
              <a:buChar char="•"/>
            </a:pPr>
            <a:r>
              <a:rPr lang="en-US" dirty="0" smtClean="0"/>
              <a:t>These guides focus on five topics that were derived from the priorities identified by the NCSC for the Assessment. These guides should support teachers in preparing students for the NCSC alternate assessment.</a:t>
            </a:r>
          </a:p>
          <a:p>
            <a:pPr defTabSz="929513"/>
            <a:endParaRPr lang="en-US" dirty="0" smtClean="0"/>
          </a:p>
          <a:p>
            <a:pPr defTabSz="929513">
              <a:buFont typeface="Arial" pitchFamily="34" charset="0"/>
              <a:buChar char="•"/>
            </a:pPr>
            <a:r>
              <a:rPr lang="en-US" dirty="0" smtClean="0"/>
              <a:t>This example for grade 8 in measurement shows a performance example</a:t>
            </a:r>
            <a:r>
              <a:rPr lang="en-US" baseline="0" dirty="0" smtClean="0"/>
              <a:t> for area. </a:t>
            </a:r>
            <a:endParaRPr lang="en-US" dirty="0" smtClean="0"/>
          </a:p>
          <a:p>
            <a:pPr defTabSz="929513">
              <a:buFont typeface="Arial" pitchFamily="34" charset="0"/>
              <a:buChar char="•"/>
            </a:pPr>
            <a:endParaRPr lang="en-US" dirty="0" smtClean="0"/>
          </a:p>
          <a:p>
            <a:pPr defTabSz="929513">
              <a:buFont typeface="Arial" pitchFamily="34" charset="0"/>
              <a:buChar char="•"/>
            </a:pPr>
            <a:endParaRPr lang="en-US" dirty="0" smtClean="0"/>
          </a:p>
          <a:p>
            <a:pPr defTabSz="929513"/>
            <a:endParaRPr lang="en-US" dirty="0" smtClean="0"/>
          </a:p>
          <a:p>
            <a:endParaRPr lang="en-US" dirty="0"/>
          </a:p>
        </p:txBody>
      </p:sp>
      <p:sp>
        <p:nvSpPr>
          <p:cNvPr id="4" name="Slide Number Placeholder 3"/>
          <p:cNvSpPr>
            <a:spLocks noGrp="1"/>
          </p:cNvSpPr>
          <p:nvPr>
            <p:ph type="sldNum" sz="quarter" idx="10"/>
          </p:nvPr>
        </p:nvSpPr>
        <p:spPr/>
        <p:txBody>
          <a:bodyPr/>
          <a:lstStyle/>
          <a:p>
            <a:fld id="{AEA52B73-CB30-4BBC-A173-A4EBFC95A4B0}" type="slidenum">
              <a:rPr lang="en-US" smtClean="0"/>
              <a:t>34</a:t>
            </a:fld>
            <a:endParaRPr lang="en-US"/>
          </a:p>
        </p:txBody>
      </p:sp>
    </p:spTree>
    <p:extLst>
      <p:ext uri="{BB962C8B-B14F-4D97-AF65-F5344CB8AC3E}">
        <p14:creationId xmlns:p14="http://schemas.microsoft.com/office/powerpoint/2010/main" val="3760598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41</a:t>
            </a:fld>
            <a:endParaRPr lang="en-US"/>
          </a:p>
        </p:txBody>
      </p:sp>
    </p:spTree>
    <p:extLst>
      <p:ext uri="{BB962C8B-B14F-4D97-AF65-F5344CB8AC3E}">
        <p14:creationId xmlns:p14="http://schemas.microsoft.com/office/powerpoint/2010/main" val="3913824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E9B656BF-2C31-47C1-84C2-3C9B8C2B743C}" type="slidenum">
              <a:rPr lang="en-US" smtClean="0"/>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dirty="0"/>
          </a:p>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43</a:t>
            </a:fld>
            <a:endParaRPr lang="en-US"/>
          </a:p>
        </p:txBody>
      </p:sp>
    </p:spTree>
    <p:extLst>
      <p:ext uri="{BB962C8B-B14F-4D97-AF65-F5344CB8AC3E}">
        <p14:creationId xmlns:p14="http://schemas.microsoft.com/office/powerpoint/2010/main" val="326871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670">
              <a:defRPr/>
            </a:pPr>
            <a:r>
              <a:rPr lang="en-US" dirty="0" smtClean="0"/>
              <a:t>These are the organizational</a:t>
            </a:r>
            <a:r>
              <a:rPr lang="en-US" baseline="0" dirty="0" smtClean="0"/>
              <a:t> partners for the project. Their long standing expertise and current research continues to inform, support, and guide the work of the project.</a:t>
            </a:r>
            <a:endParaRPr lang="en-US" dirty="0" smtClean="0"/>
          </a:p>
          <a:p>
            <a:endParaRPr lang="en-US" dirty="0"/>
          </a:p>
        </p:txBody>
      </p:sp>
      <p:sp>
        <p:nvSpPr>
          <p:cNvPr id="4" name="Slide Number Placeholder 3"/>
          <p:cNvSpPr>
            <a:spLocks noGrp="1"/>
          </p:cNvSpPr>
          <p:nvPr>
            <p:ph type="sldNum" sz="quarter" idx="10"/>
          </p:nvPr>
        </p:nvSpPr>
        <p:spPr/>
        <p:txBody>
          <a:bodyPr/>
          <a:lstStyle/>
          <a:p>
            <a:fld id="{0F767B97-1CDC-423E-9701-34F92E91A4C4}" type="slidenum">
              <a:rPr lang="en-US" smtClean="0"/>
              <a:t>4</a:t>
            </a:fld>
            <a:endParaRPr lang="en-US" dirty="0"/>
          </a:p>
        </p:txBody>
      </p:sp>
    </p:spTree>
    <p:extLst>
      <p:ext uri="{BB962C8B-B14F-4D97-AF65-F5344CB8AC3E}">
        <p14:creationId xmlns:p14="http://schemas.microsoft.com/office/powerpoint/2010/main" val="25175133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44</a:t>
            </a:fld>
            <a:endParaRPr lang="en-US"/>
          </a:p>
        </p:txBody>
      </p:sp>
    </p:spTree>
    <p:extLst>
      <p:ext uri="{BB962C8B-B14F-4D97-AF65-F5344CB8AC3E}">
        <p14:creationId xmlns:p14="http://schemas.microsoft.com/office/powerpoint/2010/main" val="1407380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FC549-57F4-410A-A50B-C96132C88F1C}" type="slidenum">
              <a:rPr lang="en-US" smtClean="0"/>
              <a:t>45</a:t>
            </a:fld>
            <a:endParaRPr lang="en-US"/>
          </a:p>
        </p:txBody>
      </p:sp>
    </p:spTree>
    <p:extLst>
      <p:ext uri="{BB962C8B-B14F-4D97-AF65-F5344CB8AC3E}">
        <p14:creationId xmlns:p14="http://schemas.microsoft.com/office/powerpoint/2010/main" val="2265678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1" defTabSz="909944">
              <a:defRPr/>
            </a:pP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46</a:t>
            </a:fld>
            <a:endParaRPr lang="en-US"/>
          </a:p>
        </p:txBody>
      </p:sp>
    </p:spTree>
    <p:extLst>
      <p:ext uri="{BB962C8B-B14F-4D97-AF65-F5344CB8AC3E}">
        <p14:creationId xmlns:p14="http://schemas.microsoft.com/office/powerpoint/2010/main" val="1390533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47</a:t>
            </a:fld>
            <a:endParaRPr lang="en-US"/>
          </a:p>
        </p:txBody>
      </p:sp>
    </p:spTree>
    <p:extLst>
      <p:ext uri="{BB962C8B-B14F-4D97-AF65-F5344CB8AC3E}">
        <p14:creationId xmlns:p14="http://schemas.microsoft.com/office/powerpoint/2010/main" val="35971472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48</a:t>
            </a:fld>
            <a:endParaRPr lang="en-US"/>
          </a:p>
        </p:txBody>
      </p:sp>
    </p:spTree>
    <p:extLst>
      <p:ext uri="{BB962C8B-B14F-4D97-AF65-F5344CB8AC3E}">
        <p14:creationId xmlns:p14="http://schemas.microsoft.com/office/powerpoint/2010/main" val="28816226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49</a:t>
            </a:fld>
            <a:endParaRPr lang="en-US"/>
          </a:p>
        </p:txBody>
      </p:sp>
    </p:spTree>
    <p:extLst>
      <p:ext uri="{BB962C8B-B14F-4D97-AF65-F5344CB8AC3E}">
        <p14:creationId xmlns:p14="http://schemas.microsoft.com/office/powerpoint/2010/main" val="20073249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944">
              <a:defRPr/>
            </a:pPr>
            <a:endParaRPr lang="en-US" baseline="0"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50</a:t>
            </a:fld>
            <a:endParaRPr lang="en-US"/>
          </a:p>
        </p:txBody>
      </p:sp>
    </p:spTree>
    <p:extLst>
      <p:ext uri="{BB962C8B-B14F-4D97-AF65-F5344CB8AC3E}">
        <p14:creationId xmlns:p14="http://schemas.microsoft.com/office/powerpoint/2010/main" val="10787869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8500"/>
            <a:ext cx="4641850"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296C36-01AD-4527-B9BD-BAD3B08AAE61}"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3778354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52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0FA1D62-DA01-4EAD-93B7-96315DDBF25E}" type="slidenum">
              <a:rPr lang="en-US" smtClean="0"/>
              <a:pPr/>
              <a:t>53</a:t>
            </a:fld>
            <a:endParaRPr lang="en-US"/>
          </a:p>
        </p:txBody>
      </p:sp>
    </p:spTree>
    <p:extLst>
      <p:ext uri="{BB962C8B-B14F-4D97-AF65-F5344CB8AC3E}">
        <p14:creationId xmlns:p14="http://schemas.microsoft.com/office/powerpoint/2010/main" val="2331925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partners share a commitment to the research-to-practice focus of the project and the development of a comprehensive model of curriculum, instruction, assessment, and supportive professional development. These supports will improve the alignment of the entire system and strengthen the validity of inferences of the system of assessments. </a:t>
            </a:r>
          </a:p>
        </p:txBody>
      </p:sp>
      <p:sp>
        <p:nvSpPr>
          <p:cNvPr id="4" name="Slide Number Placeholder 3"/>
          <p:cNvSpPr>
            <a:spLocks noGrp="1"/>
          </p:cNvSpPr>
          <p:nvPr>
            <p:ph type="sldNum" sz="quarter" idx="10"/>
          </p:nvPr>
        </p:nvSpPr>
        <p:spPr/>
        <p:txBody>
          <a:bodyPr/>
          <a:lstStyle/>
          <a:p>
            <a:fld id="{0F767B97-1CDC-423E-9701-34F92E91A4C4}" type="slidenum">
              <a:rPr lang="en-US" smtClean="0"/>
              <a:t>5</a:t>
            </a:fld>
            <a:endParaRPr lang="en-US" dirty="0"/>
          </a:p>
        </p:txBody>
      </p:sp>
    </p:spTree>
    <p:extLst>
      <p:ext uri="{BB962C8B-B14F-4D97-AF65-F5344CB8AC3E}">
        <p14:creationId xmlns:p14="http://schemas.microsoft.com/office/powerpoint/2010/main" val="35927226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A1D62-DA01-4EAD-93B7-96315DDBF25E}" type="slidenum">
              <a:rPr lang="en-US" smtClean="0"/>
              <a:pPr/>
              <a:t>54</a:t>
            </a:fld>
            <a:endParaRPr lang="en-US"/>
          </a:p>
        </p:txBody>
      </p:sp>
    </p:spTree>
    <p:extLst>
      <p:ext uri="{BB962C8B-B14F-4D97-AF65-F5344CB8AC3E}">
        <p14:creationId xmlns:p14="http://schemas.microsoft.com/office/powerpoint/2010/main" val="23551914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A1D62-DA01-4EAD-93B7-96315DDBF25E}" type="slidenum">
              <a:rPr lang="en-US" smtClean="0"/>
              <a:pPr/>
              <a:t>55</a:t>
            </a:fld>
            <a:endParaRPr lang="en-US"/>
          </a:p>
        </p:txBody>
      </p:sp>
    </p:spTree>
    <p:extLst>
      <p:ext uri="{BB962C8B-B14F-4D97-AF65-F5344CB8AC3E}">
        <p14:creationId xmlns:p14="http://schemas.microsoft.com/office/powerpoint/2010/main" val="27037194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0F767B97-1CDC-423E-9701-34F92E91A4C4}" type="slidenum">
              <a:rPr lang="en-US" smtClean="0"/>
              <a:pPr/>
              <a:t>58</a:t>
            </a:fld>
            <a:endParaRPr lang="en-US"/>
          </a:p>
        </p:txBody>
      </p:sp>
    </p:spTree>
    <p:extLst>
      <p:ext uri="{BB962C8B-B14F-4D97-AF65-F5344CB8AC3E}">
        <p14:creationId xmlns:p14="http://schemas.microsoft.com/office/powerpoint/2010/main" val="314592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long-term goal is to ensure that students with significant cognitive disabilities achieve increasingly higher academic outcomes and leave high school ready for postsecondary options. A well-designed summative assessment alone is insufficient to achieve that goal. Thus, NCSC is developing a full system intended to support educators, which includes formative assessment tools and strategies, professional development on appropriate interim uses of data for progress monitoring, and management systems to ease the burdens of administration and documentation. </a:t>
            </a:r>
            <a:endParaRPr lang="en-US" dirty="0"/>
          </a:p>
        </p:txBody>
      </p:sp>
      <p:sp>
        <p:nvSpPr>
          <p:cNvPr id="4" name="Slide Number Placeholder 3"/>
          <p:cNvSpPr>
            <a:spLocks noGrp="1"/>
          </p:cNvSpPr>
          <p:nvPr>
            <p:ph type="sldNum" sz="quarter" idx="10"/>
          </p:nvPr>
        </p:nvSpPr>
        <p:spPr/>
        <p:txBody>
          <a:bodyPr/>
          <a:lstStyle/>
          <a:p>
            <a:fld id="{0F767B97-1CDC-423E-9701-34F92E91A4C4}" type="slidenum">
              <a:rPr lang="en-US" smtClean="0"/>
              <a:t>6</a:t>
            </a:fld>
            <a:endParaRPr lang="en-US" dirty="0"/>
          </a:p>
        </p:txBody>
      </p:sp>
    </p:spTree>
    <p:extLst>
      <p:ext uri="{BB962C8B-B14F-4D97-AF65-F5344CB8AC3E}">
        <p14:creationId xmlns:p14="http://schemas.microsoft.com/office/powerpoint/2010/main" val="1094546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27">
              <a:defRPr/>
            </a:pPr>
            <a:r>
              <a:rPr lang="en-US" dirty="0" smtClean="0"/>
              <a:t>The NCSC staff developed a framework to guide all of our webinars.  The  Framework uses a triangle to identify the three key components: curriculum, instruction, and assessment. The arrows are multi-directional because each component of the triangle is used to inform the other components of the triangle. The triangle is placed upon a base: communication. Without communication, students cannot adequately access the core content because academic content by definition is symbolic in nature. Therefore, all work must start with competent</a:t>
            </a:r>
            <a:r>
              <a:rPr lang="en-US" baseline="0" dirty="0" smtClean="0"/>
              <a:t> communicators. </a:t>
            </a:r>
            <a:r>
              <a:rPr lang="en-US" dirty="0" smtClean="0"/>
              <a:t> Finally, the triangle is located on the background of college, career, and community – ensuring that these real world components are integrated into the system of curriculum, instruction, and assessment. </a:t>
            </a:r>
          </a:p>
          <a:p>
            <a:endParaRPr lang="en-US" dirty="0"/>
          </a:p>
        </p:txBody>
      </p:sp>
      <p:sp>
        <p:nvSpPr>
          <p:cNvPr id="4" name="Slide Number Placeholder 3"/>
          <p:cNvSpPr>
            <a:spLocks noGrp="1"/>
          </p:cNvSpPr>
          <p:nvPr>
            <p:ph type="sldNum" sz="quarter" idx="10"/>
          </p:nvPr>
        </p:nvSpPr>
        <p:spPr/>
        <p:txBody>
          <a:bodyPr/>
          <a:lstStyle/>
          <a:p>
            <a:fld id="{0F767B97-1CDC-423E-9701-34F92E91A4C4}" type="slidenum">
              <a:rPr lang="en-US" smtClean="0"/>
              <a:t>8</a:t>
            </a:fld>
            <a:endParaRPr lang="en-US" dirty="0"/>
          </a:p>
        </p:txBody>
      </p:sp>
    </p:spTree>
    <p:extLst>
      <p:ext uri="{BB962C8B-B14F-4D97-AF65-F5344CB8AC3E}">
        <p14:creationId xmlns:p14="http://schemas.microsoft.com/office/powerpoint/2010/main" val="690126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itchFamily="34" charset="0"/>
              <a:buNone/>
              <a:defRPr/>
            </a:pPr>
            <a:r>
              <a:rPr lang="en-US" dirty="0"/>
              <a:t>Four components encompass </a:t>
            </a:r>
            <a:r>
              <a:rPr lang="en-US" dirty="0" smtClean="0"/>
              <a:t>college, career, and community  </a:t>
            </a:r>
            <a:r>
              <a:rPr lang="en-US" dirty="0"/>
              <a:t>ready for students who participate in alternate assessment:</a:t>
            </a:r>
          </a:p>
          <a:p>
            <a:pPr lvl="1" algn="l">
              <a:buFont typeface="Arial" charset="0"/>
              <a:buChar char="–"/>
              <a:defRPr/>
            </a:pPr>
            <a:r>
              <a:rPr lang="en-US" dirty="0"/>
              <a:t>Well developed academic skills for continued life-long learning</a:t>
            </a:r>
            <a:endParaRPr lang="en-US" strike="sngStrike" dirty="0"/>
          </a:p>
          <a:p>
            <a:pPr lvl="1" algn="l">
              <a:buFont typeface="Arial" charset="0"/>
              <a:buChar char="–"/>
              <a:defRPr/>
            </a:pPr>
            <a:r>
              <a:rPr lang="en-US" dirty="0" smtClean="0"/>
              <a:t>Social and communication skills needed for working with others as essential for community ready</a:t>
            </a:r>
          </a:p>
          <a:p>
            <a:pPr lvl="1">
              <a:buFont typeface="Arial" charset="0"/>
              <a:buChar char="–"/>
              <a:defRPr/>
            </a:pPr>
            <a:r>
              <a:rPr lang="en-US" dirty="0"/>
              <a:t>Recognizing the need for and seeking assistance when needed</a:t>
            </a:r>
          </a:p>
          <a:p>
            <a:pPr lvl="1">
              <a:buFont typeface="Arial" charset="0"/>
              <a:buChar char="–"/>
              <a:defRPr/>
            </a:pPr>
            <a:r>
              <a:rPr lang="en-US" dirty="0"/>
              <a:t>Problem solving using academic skills</a:t>
            </a:r>
          </a:p>
          <a:p>
            <a:endParaRPr lang="en-US" dirty="0"/>
          </a:p>
        </p:txBody>
      </p:sp>
      <p:sp>
        <p:nvSpPr>
          <p:cNvPr id="4" name="Slide Number Placeholder 3"/>
          <p:cNvSpPr>
            <a:spLocks noGrp="1"/>
          </p:cNvSpPr>
          <p:nvPr>
            <p:ph type="sldNum" sz="quarter" idx="10"/>
          </p:nvPr>
        </p:nvSpPr>
        <p:spPr/>
        <p:txBody>
          <a:bodyPr/>
          <a:lstStyle/>
          <a:p>
            <a:fld id="{0F767B97-1CDC-423E-9701-34F92E91A4C4}" type="slidenum">
              <a:rPr lang="en-US" smtClean="0"/>
              <a:t>9</a:t>
            </a:fld>
            <a:endParaRPr lang="en-US" dirty="0"/>
          </a:p>
        </p:txBody>
      </p:sp>
    </p:spTree>
    <p:extLst>
      <p:ext uri="{BB962C8B-B14F-4D97-AF65-F5344CB8AC3E}">
        <p14:creationId xmlns:p14="http://schemas.microsoft.com/office/powerpoint/2010/main" val="1493194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171">
              <a:buFont typeface="Arial" pitchFamily="34" charset="0"/>
              <a:buChar char="•"/>
              <a:defRPr/>
            </a:pPr>
            <a:r>
              <a:rPr lang="en-US" dirty="0"/>
              <a:t>Many teachers of SSCD need guidance to know how to translate academic content standards into instruction and assessments.</a:t>
            </a:r>
          </a:p>
          <a:p>
            <a:pPr defTabSz="907171">
              <a:defRPr/>
            </a:pPr>
            <a:endParaRPr lang="en-US" dirty="0"/>
          </a:p>
          <a:p>
            <a:pPr defTabSz="907171">
              <a:buFont typeface="Arial" pitchFamily="34" charset="0"/>
              <a:buChar char="•"/>
              <a:defRPr/>
            </a:pPr>
            <a:r>
              <a:rPr lang="en-US" dirty="0"/>
              <a:t>Teachers are challenged by the fact that students with the most significant cognitive disabilities are a heterogeneous group with varying entry skills/points/levels into the content standards and may not know how to differentiate instruction for this population (Karvonen, Wakeman, Flowers, &amp; Browder, 2007). </a:t>
            </a:r>
          </a:p>
          <a:p>
            <a:pPr defTabSz="907171">
              <a:buFont typeface="Arial" pitchFamily="34" charset="0"/>
              <a:buChar char="•"/>
              <a:defRPr/>
            </a:pPr>
            <a:r>
              <a:rPr lang="en-US" dirty="0"/>
              <a:t>Over the past several decades, powerful insights have been gained into how students represent knowledge and develop competence in specific domains, as well as how tasks and situations can be designed to provide evidence for inferences about what students know and can do for students across </a:t>
            </a:r>
            <a:r>
              <a:rPr lang="en-US" b="1" u="sng" dirty="0"/>
              <a:t>a full range of performance</a:t>
            </a:r>
            <a:r>
              <a:rPr lang="en-US" dirty="0"/>
              <a:t>. </a:t>
            </a:r>
          </a:p>
          <a:p>
            <a:pPr defTabSz="907171">
              <a:defRPr/>
            </a:pPr>
            <a:endParaRPr lang="en-US" dirty="0"/>
          </a:p>
          <a:p>
            <a:pPr defTabSz="907171">
              <a:buFont typeface="Arial" pitchFamily="34" charset="0"/>
              <a:buChar char="•"/>
              <a:defRPr/>
            </a:pPr>
            <a:endParaRPr lang="en-US" dirty="0"/>
          </a:p>
          <a:p>
            <a:pPr defTabSz="907171">
              <a:defRPr/>
            </a:pPr>
            <a:r>
              <a:rPr lang="en-US" dirty="0"/>
              <a:t> </a:t>
            </a:r>
          </a:p>
          <a:p>
            <a:pPr defTabSz="907171">
              <a:buFont typeface="Arial" pitchFamily="34" charset="0"/>
              <a:buChar char="•"/>
              <a:defRPr/>
            </a:pPr>
            <a:endParaRPr lang="en-US" dirty="0"/>
          </a:p>
          <a:p>
            <a:pPr defTabSz="907171">
              <a:defRPr/>
            </a:pPr>
            <a:endParaRPr lang="en-US" dirty="0"/>
          </a:p>
          <a:p>
            <a:pPr>
              <a:buFont typeface="Arial" pitchFamily="34" charset="0"/>
              <a:buChar char="•"/>
            </a:pPr>
            <a:endParaRPr lang="en-US" b="0" i="0" dirty="0"/>
          </a:p>
        </p:txBody>
      </p:sp>
      <p:sp>
        <p:nvSpPr>
          <p:cNvPr id="4" name="Slide Number Placeholder 3"/>
          <p:cNvSpPr>
            <a:spLocks noGrp="1"/>
          </p:cNvSpPr>
          <p:nvPr>
            <p:ph type="sldNum" sz="quarter" idx="10"/>
          </p:nvPr>
        </p:nvSpPr>
        <p:spPr/>
        <p:txBody>
          <a:bodyPr/>
          <a:lstStyle/>
          <a:p>
            <a:fld id="{E9B656BF-2C31-47C1-84C2-3C9B8C2B743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352800"/>
            <a:ext cx="6400800" cy="1752600"/>
          </a:xfrm>
        </p:spPr>
        <p:txBody>
          <a:bodyPr>
            <a:normAutofit/>
          </a:bodyPr>
          <a:lstStyle>
            <a:lvl1pPr marL="0" indent="0" algn="ctr">
              <a:buNone/>
              <a:defRPr sz="2800" b="0" i="0">
                <a:solidFill>
                  <a:schemeClr val="tx1">
                    <a:lumMod val="50000"/>
                    <a:lumOff val="50000"/>
                  </a:schemeClr>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Title 9"/>
          <p:cNvSpPr>
            <a:spLocks noGrp="1"/>
          </p:cNvSpPr>
          <p:nvPr>
            <p:ph type="title"/>
          </p:nvPr>
        </p:nvSpPr>
        <p:spPr>
          <a:xfrm>
            <a:off x="457200" y="2057400"/>
            <a:ext cx="8229600" cy="1143000"/>
          </a:xfrm>
        </p:spPr>
        <p:txBody>
          <a:bodyPr>
            <a:normAutofit/>
          </a:bodyPr>
          <a:lstStyle>
            <a:lvl1pPr>
              <a:defRPr sz="3800" b="1" i="0">
                <a:solidFill>
                  <a:srgbClr val="1B77BC"/>
                </a:solidFill>
                <a:latin typeface="Myriad Pro"/>
                <a:cs typeface="Myriad Pro"/>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0B3753A-F28D-439D-B9A8-BFD2708C8501}" type="datetimeFigureOut">
              <a:rPr lang="en-US" smtClean="0"/>
              <a:t>11/26/2013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0EEEB3-7B2D-4C24-9784-FD8B48D4CC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0B3753A-F28D-439D-B9A8-BFD2708C8501}" type="datetimeFigureOut">
              <a:rPr lang="en-US" smtClean="0"/>
              <a:t>11/26/2013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0EEEB3-7B2D-4C24-9784-FD8B48D4CC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i="0">
                <a:solidFill>
                  <a:srgbClr val="1B77BC"/>
                </a:solidFill>
                <a:latin typeface="Myriad Pro"/>
                <a:cs typeface="Myriad Pro"/>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i="0">
                <a:latin typeface="Myriad Pro"/>
                <a:cs typeface="Myriad Pro"/>
              </a:defRPr>
            </a:lvl1pPr>
            <a:lvl2pPr>
              <a:defRPr b="0" i="0">
                <a:latin typeface="Myriad Pro"/>
                <a:cs typeface="Myriad Pro"/>
              </a:defRPr>
            </a:lvl2pPr>
            <a:lvl3pPr>
              <a:defRPr b="0" i="0">
                <a:latin typeface="Myriad Pro"/>
                <a:cs typeface="Myriad Pro"/>
              </a:defRPr>
            </a:lvl3pPr>
            <a:lvl4pPr>
              <a:defRPr b="0" i="0">
                <a:latin typeface="Myriad Pro"/>
                <a:cs typeface="Myriad Pro"/>
              </a:defRPr>
            </a:lvl4pPr>
            <a:lvl5pPr>
              <a:defRPr b="0" i="0">
                <a:latin typeface="Myriad Pro"/>
                <a:cs typeface="Myriad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0B3753A-F28D-439D-B9A8-BFD2708C8501}" type="datetimeFigureOut">
              <a:rPr lang="en-US" smtClean="0"/>
              <a:t>11/26/2013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0EEEB3-7B2D-4C24-9784-FD8B48D4CC2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0B3753A-F28D-439D-B9A8-BFD2708C8501}" type="datetimeFigureOut">
              <a:rPr lang="en-US" smtClean="0"/>
              <a:t>11/26/2013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B0EEEB3-7B2D-4C24-9784-FD8B48D4CC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0B3753A-F28D-439D-B9A8-BFD2708C8501}" type="datetimeFigureOut">
              <a:rPr lang="en-US" smtClean="0"/>
              <a:t>11/26/2013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B0EEEB3-7B2D-4C24-9784-FD8B48D4CC2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0B3753A-F28D-439D-B9A8-BFD2708C8501}" type="datetimeFigureOut">
              <a:rPr lang="en-US" smtClean="0"/>
              <a:t>11/26/2013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B0EEEB3-7B2D-4C24-9784-FD8B48D4CC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0B3753A-F28D-439D-B9A8-BFD2708C8501}" type="datetimeFigureOut">
              <a:rPr lang="en-US" smtClean="0"/>
              <a:t>11/26/2013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B0EEEB3-7B2D-4C24-9784-FD8B48D4CC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0B3753A-F28D-439D-B9A8-BFD2708C8501}" type="datetimeFigureOut">
              <a:rPr lang="en-US" smtClean="0"/>
              <a:t>11/26/2013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B0EEEB3-7B2D-4C24-9784-FD8B48D4CC2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0B3753A-F28D-439D-B9A8-BFD2708C8501}" type="datetimeFigureOut">
              <a:rPr lang="en-US" smtClean="0"/>
              <a:t>11/26/2013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B0EEEB3-7B2D-4C24-9784-FD8B48D4CC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90B3753A-F28D-439D-B9A8-BFD2708C8501}" type="datetimeFigureOut">
              <a:rPr lang="en-US" smtClean="0"/>
              <a:t>11/26/2013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6B0EEEB3-7B2D-4C24-9784-FD8B48D4CC2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orestandard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2" Type="http://schemas.openxmlformats.org/officeDocument/2006/relationships/hyperlink" Target="https://wiki.ncscpartners.org/mediawiki/index.php/Main_Page"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1295400"/>
          </a:xfrm>
        </p:spPr>
        <p:txBody>
          <a:bodyPr>
            <a:noAutofit/>
          </a:bodyPr>
          <a:lstStyle/>
          <a:p>
            <a:r>
              <a:rPr lang="en-US" sz="3200" dirty="0" smtClean="0">
                <a:solidFill>
                  <a:schemeClr val="tx1"/>
                </a:solidFill>
              </a:rPr>
              <a:t/>
            </a:r>
            <a:br>
              <a:rPr lang="en-US" sz="3200" dirty="0" smtClean="0">
                <a:solidFill>
                  <a:schemeClr val="tx1"/>
                </a:solidFill>
              </a:rPr>
            </a:br>
            <a:r>
              <a:rPr lang="en-US" sz="2800" i="1" dirty="0" smtClean="0">
                <a:solidFill>
                  <a:schemeClr val="accent1">
                    <a:lumMod val="40000"/>
                    <a:lumOff val="60000"/>
                  </a:schemeClr>
                </a:solidFill>
              </a:rPr>
              <a:t>Walk </a:t>
            </a:r>
            <a:r>
              <a:rPr lang="en-US" sz="2800" i="1" dirty="0">
                <a:solidFill>
                  <a:schemeClr val="accent1">
                    <a:lumMod val="40000"/>
                    <a:lumOff val="60000"/>
                  </a:schemeClr>
                </a:solidFill>
              </a:rPr>
              <a:t>Through the WIKI: Resources for Educators on How to Modify Curriculum and Instruction for Students with </a:t>
            </a:r>
            <a:r>
              <a:rPr lang="en-US" sz="2800" i="1" dirty="0" smtClean="0">
                <a:solidFill>
                  <a:schemeClr val="accent1">
                    <a:lumMod val="40000"/>
                    <a:lumOff val="60000"/>
                  </a:schemeClr>
                </a:solidFill>
              </a:rPr>
              <a:t>Disabilities</a:t>
            </a:r>
            <a:r>
              <a:rPr lang="en-US" sz="3200" dirty="0" smtClean="0">
                <a:solidFill>
                  <a:schemeClr val="tx1"/>
                </a:solidFill>
              </a:rPr>
              <a:t/>
            </a:r>
            <a:br>
              <a:rPr lang="en-US" sz="3200" dirty="0" smtClean="0">
                <a:solidFill>
                  <a:schemeClr val="tx1"/>
                </a:solidFill>
              </a:rPr>
            </a:br>
            <a:r>
              <a:rPr lang="en-US" sz="2800" dirty="0" smtClean="0"/>
              <a:t>National Center and State Collaborative Approach to Defining and Teaching Content</a:t>
            </a:r>
            <a:endParaRPr lang="en-US" sz="2800" dirty="0"/>
          </a:p>
        </p:txBody>
      </p:sp>
      <p:sp>
        <p:nvSpPr>
          <p:cNvPr id="4" name="TextBox 3"/>
          <p:cNvSpPr txBox="1"/>
          <p:nvPr/>
        </p:nvSpPr>
        <p:spPr>
          <a:xfrm>
            <a:off x="10438" y="3581400"/>
            <a:ext cx="9133562" cy="1138773"/>
          </a:xfrm>
          <a:prstGeom prst="rect">
            <a:avLst/>
          </a:prstGeom>
          <a:noFill/>
          <a:ln w="9525">
            <a:solidFill>
              <a:schemeClr val="tx1"/>
            </a:solidFill>
          </a:ln>
        </p:spPr>
        <p:txBody>
          <a:bodyPr wrap="square" rtlCol="0">
            <a:spAutoFit/>
          </a:bodyPr>
          <a:lstStyle/>
          <a:p>
            <a:pPr algn="ctr"/>
            <a:r>
              <a:rPr lang="en-US" sz="2400" b="1" dirty="0" smtClean="0">
                <a:latin typeface="Arial" pitchFamily="34" charset="0"/>
                <a:cs typeface="Arial" pitchFamily="34" charset="0"/>
              </a:rPr>
              <a:t>California Common </a:t>
            </a:r>
            <a:r>
              <a:rPr lang="en-US" sz="2400" b="1" dirty="0">
                <a:latin typeface="Arial" pitchFamily="34" charset="0"/>
                <a:cs typeface="Arial" pitchFamily="34" charset="0"/>
              </a:rPr>
              <a:t>Core State Standards </a:t>
            </a:r>
            <a:r>
              <a:rPr lang="en-US" sz="2400" b="1" dirty="0" smtClean="0">
                <a:latin typeface="Arial" pitchFamily="34" charset="0"/>
                <a:cs typeface="Arial" pitchFamily="34" charset="0"/>
              </a:rPr>
              <a:t>Symposium </a:t>
            </a:r>
          </a:p>
          <a:p>
            <a:pPr algn="ctr"/>
            <a:r>
              <a:rPr lang="en-US" sz="2400" b="1" dirty="0" smtClean="0">
                <a:latin typeface="Arial" pitchFamily="34" charset="0"/>
                <a:cs typeface="Arial" pitchFamily="34" charset="0"/>
              </a:rPr>
              <a:t>for </a:t>
            </a:r>
            <a:r>
              <a:rPr lang="en-US" sz="2400" b="1" dirty="0">
                <a:latin typeface="Arial" pitchFamily="34" charset="0"/>
                <a:cs typeface="Arial" pitchFamily="34" charset="0"/>
              </a:rPr>
              <a:t>Special </a:t>
            </a:r>
            <a:r>
              <a:rPr lang="en-US" sz="2400" b="1" dirty="0" smtClean="0">
                <a:latin typeface="Arial" pitchFamily="34" charset="0"/>
                <a:cs typeface="Arial" pitchFamily="34" charset="0"/>
              </a:rPr>
              <a:t>Educators</a:t>
            </a:r>
          </a:p>
          <a:p>
            <a:pPr algn="ctr"/>
            <a:r>
              <a:rPr lang="en-US" sz="2000" dirty="0" smtClean="0">
                <a:latin typeface="Arial" pitchFamily="34" charset="0"/>
                <a:cs typeface="Arial" pitchFamily="34" charset="0"/>
              </a:rPr>
              <a:t>December </a:t>
            </a:r>
            <a:r>
              <a:rPr lang="en-US" sz="2000" dirty="0">
                <a:latin typeface="Arial" pitchFamily="34" charset="0"/>
                <a:cs typeface="Arial" pitchFamily="34" charset="0"/>
              </a:rPr>
              <a:t>2, </a:t>
            </a:r>
            <a:r>
              <a:rPr lang="en-US" sz="2000" dirty="0" smtClean="0">
                <a:latin typeface="Arial" pitchFamily="34" charset="0"/>
                <a:cs typeface="Arial" pitchFamily="34" charset="0"/>
              </a:rPr>
              <a:t>2013</a:t>
            </a:r>
            <a:r>
              <a:rPr lang="en-US" dirty="0"/>
              <a:t> </a:t>
            </a:r>
          </a:p>
        </p:txBody>
      </p:sp>
      <p:sp>
        <p:nvSpPr>
          <p:cNvPr id="5" name="TextBox 4"/>
          <p:cNvSpPr txBox="1"/>
          <p:nvPr/>
        </p:nvSpPr>
        <p:spPr>
          <a:xfrm>
            <a:off x="2971800" y="6019800"/>
            <a:ext cx="3124200" cy="369332"/>
          </a:xfrm>
          <a:prstGeom prst="rect">
            <a:avLst/>
          </a:prstGeom>
          <a:noFill/>
        </p:spPr>
        <p:txBody>
          <a:bodyPr wrap="square" rtlCol="0">
            <a:spAutoFit/>
          </a:bodyPr>
          <a:lstStyle/>
          <a:p>
            <a:pPr algn="ctr"/>
            <a:r>
              <a:rPr lang="en-US" dirty="0" smtClean="0"/>
              <a:t>Sarah Kennedy</a:t>
            </a:r>
            <a:endParaRPr lang="en-US" dirty="0"/>
          </a:p>
        </p:txBody>
      </p:sp>
    </p:spTree>
    <p:extLst>
      <p:ext uri="{BB962C8B-B14F-4D97-AF65-F5344CB8AC3E}">
        <p14:creationId xmlns:p14="http://schemas.microsoft.com/office/powerpoint/2010/main" val="3141294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Curricular and Instructional Resources</a:t>
            </a:r>
            <a:endParaRPr lang="en-US" dirty="0"/>
          </a:p>
        </p:txBody>
      </p:sp>
      <p:sp>
        <p:nvSpPr>
          <p:cNvPr id="3" name="Content Placeholder 2"/>
          <p:cNvSpPr>
            <a:spLocks noGrp="1"/>
          </p:cNvSpPr>
          <p:nvPr>
            <p:ph idx="1"/>
          </p:nvPr>
        </p:nvSpPr>
        <p:spPr>
          <a:xfrm>
            <a:off x="457200" y="1447800"/>
            <a:ext cx="8229600" cy="4800600"/>
          </a:xfrm>
        </p:spPr>
        <p:txBody>
          <a:bodyPr>
            <a:normAutofit fontScale="25000" lnSpcReduction="20000"/>
          </a:bodyPr>
          <a:lstStyle/>
          <a:p>
            <a:r>
              <a:rPr lang="en-US" sz="12000" dirty="0" smtClean="0"/>
              <a:t>Provide guidance on how to “unpack” the instructional and assessed content;</a:t>
            </a:r>
            <a:endParaRPr lang="en-US" sz="12000" dirty="0" smtClean="0">
              <a:solidFill>
                <a:srgbClr val="FF0000"/>
              </a:solidFill>
            </a:endParaRPr>
          </a:p>
          <a:p>
            <a:pPr lvl="1">
              <a:buNone/>
            </a:pPr>
            <a:endParaRPr lang="en-US" sz="12000" dirty="0" smtClean="0"/>
          </a:p>
          <a:p>
            <a:r>
              <a:rPr lang="en-US" sz="12000" dirty="0" smtClean="0"/>
              <a:t>Promote  strategies and resources for teaching challenging academic content through professional development opportunities; and</a:t>
            </a:r>
            <a:endParaRPr lang="en-US" sz="12000" dirty="0" smtClean="0">
              <a:solidFill>
                <a:srgbClr val="FF0000"/>
              </a:solidFill>
            </a:endParaRPr>
          </a:p>
          <a:p>
            <a:pPr>
              <a:buNone/>
            </a:pPr>
            <a:endParaRPr lang="en-US" sz="12000" dirty="0" smtClean="0"/>
          </a:p>
          <a:p>
            <a:r>
              <a:rPr lang="en-US" sz="12000" dirty="0" smtClean="0"/>
              <a:t>Align challenging and attainable content that is observable and measurable for use in instruction </a:t>
            </a:r>
            <a:r>
              <a:rPr lang="en-US" sz="12000" smtClean="0"/>
              <a:t>and a thorough system </a:t>
            </a:r>
            <a:r>
              <a:rPr lang="en-US" sz="12000" dirty="0" smtClean="0"/>
              <a:t>of assessments.</a:t>
            </a:r>
          </a:p>
          <a:p>
            <a:endParaRPr lang="en-US" dirty="0"/>
          </a:p>
        </p:txBody>
      </p:sp>
    </p:spTree>
    <p:extLst>
      <p:ext uri="{BB962C8B-B14F-4D97-AF65-F5344CB8AC3E}">
        <p14:creationId xmlns:p14="http://schemas.microsoft.com/office/powerpoint/2010/main" val="2619740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Quality Indicators for Instructional Resources</a:t>
            </a:r>
            <a:endParaRPr lang="en-US" dirty="0"/>
          </a:p>
        </p:txBody>
      </p:sp>
      <p:sp>
        <p:nvSpPr>
          <p:cNvPr id="3" name="Content Placeholder 2"/>
          <p:cNvSpPr>
            <a:spLocks noGrp="1"/>
          </p:cNvSpPr>
          <p:nvPr>
            <p:ph idx="1"/>
          </p:nvPr>
        </p:nvSpPr>
        <p:spPr/>
        <p:txBody>
          <a:bodyPr/>
          <a:lstStyle/>
          <a:p>
            <a:pPr lvl="0"/>
            <a:r>
              <a:rPr lang="en-US" dirty="0" smtClean="0"/>
              <a:t>Promote Common Core State Standards;</a:t>
            </a:r>
          </a:p>
          <a:p>
            <a:pPr lvl="0"/>
            <a:r>
              <a:rPr lang="en-US" dirty="0" smtClean="0"/>
              <a:t>Set high expectations for all students;</a:t>
            </a:r>
          </a:p>
          <a:p>
            <a:pPr lvl="0"/>
            <a:r>
              <a:rPr lang="en-US" dirty="0" smtClean="0"/>
              <a:t>Apply principles of Universal Design for Learning (UDL); and</a:t>
            </a:r>
          </a:p>
          <a:p>
            <a:pPr lvl="0"/>
            <a:r>
              <a:rPr lang="en-US" dirty="0" smtClean="0"/>
              <a:t>Apply evidence-based teaching practices for all special education students especially those with the most significant cognitive disabilities.</a:t>
            </a:r>
          </a:p>
        </p:txBody>
      </p:sp>
    </p:spTree>
    <p:extLst>
      <p:ext uri="{BB962C8B-B14F-4D97-AF65-F5344CB8AC3E}">
        <p14:creationId xmlns:p14="http://schemas.microsoft.com/office/powerpoint/2010/main" val="63711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914400"/>
          </a:xfrm>
        </p:spPr>
        <p:txBody>
          <a:bodyPr>
            <a:normAutofit fontScale="90000"/>
          </a:bodyPr>
          <a:lstStyle/>
          <a:p>
            <a:r>
              <a:rPr lang="en-US" sz="3600" b="1" dirty="0"/>
              <a:t>Communicative and Instructional </a:t>
            </a:r>
            <a:r>
              <a:rPr lang="en-US" sz="3600" b="1" dirty="0" smtClean="0"/>
              <a:t>Practices –  potential changes in the classroom</a:t>
            </a:r>
            <a:endParaRPr lang="en-US" sz="3600" b="1"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3240140" cy="312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67200" y="1371600"/>
            <a:ext cx="4648200" cy="5386090"/>
          </a:xfrm>
          <a:prstGeom prst="rect">
            <a:avLst/>
          </a:prstGeom>
          <a:noFill/>
        </p:spPr>
        <p:txBody>
          <a:bodyPr wrap="square" rtlCol="0">
            <a:spAutoFit/>
          </a:bodyPr>
          <a:lstStyle/>
          <a:p>
            <a:pPr lvl="1" indent="-457200">
              <a:spcAft>
                <a:spcPts val="600"/>
              </a:spcAft>
              <a:buAutoNum type="arabicPeriod"/>
            </a:pPr>
            <a:r>
              <a:rPr lang="en-US" sz="2200" dirty="0" smtClean="0"/>
              <a:t>Identify the importance of using instructional </a:t>
            </a:r>
            <a:r>
              <a:rPr lang="en-US" sz="2200" dirty="0"/>
              <a:t>and assessment </a:t>
            </a:r>
            <a:r>
              <a:rPr lang="en-US" sz="2200" dirty="0" smtClean="0"/>
              <a:t>technology.</a:t>
            </a:r>
          </a:p>
          <a:p>
            <a:pPr lvl="1" indent="-457200">
              <a:spcAft>
                <a:spcPts val="600"/>
              </a:spcAft>
              <a:buFontTx/>
              <a:buAutoNum type="arabicPeriod"/>
            </a:pPr>
            <a:r>
              <a:rPr lang="en-US" sz="2200" dirty="0"/>
              <a:t>Provide access to communication within content-based instruction for every </a:t>
            </a:r>
            <a:r>
              <a:rPr lang="en-US" sz="2200" dirty="0" smtClean="0"/>
              <a:t>student.</a:t>
            </a:r>
          </a:p>
          <a:p>
            <a:pPr lvl="1" indent="-457200">
              <a:spcAft>
                <a:spcPts val="600"/>
              </a:spcAft>
              <a:buFontTx/>
              <a:buAutoNum type="arabicPeriod"/>
            </a:pPr>
            <a:r>
              <a:rPr lang="en-US" sz="2200" dirty="0" smtClean="0"/>
              <a:t>Provide </a:t>
            </a:r>
            <a:r>
              <a:rPr lang="en-US" sz="2200" dirty="0"/>
              <a:t>multiple means of </a:t>
            </a:r>
            <a:r>
              <a:rPr lang="en-US" sz="2200" dirty="0" smtClean="0"/>
              <a:t>research-based presentation</a:t>
            </a:r>
            <a:r>
              <a:rPr lang="en-US" sz="2200" dirty="0"/>
              <a:t>, representation and action, and expression (UDL</a:t>
            </a:r>
            <a:r>
              <a:rPr lang="en-US" sz="2200" dirty="0" smtClean="0"/>
              <a:t>).</a:t>
            </a:r>
          </a:p>
          <a:p>
            <a:pPr lvl="1" indent="-457200">
              <a:spcAft>
                <a:spcPts val="600"/>
              </a:spcAft>
              <a:buFontTx/>
              <a:buAutoNum type="arabicPeriod"/>
            </a:pPr>
            <a:r>
              <a:rPr lang="en-US" sz="2200" dirty="0" smtClean="0"/>
              <a:t>Provide </a:t>
            </a:r>
            <a:r>
              <a:rPr lang="en-US" sz="2200" dirty="0"/>
              <a:t>daily, appropriate, and individualized </a:t>
            </a:r>
            <a:r>
              <a:rPr lang="en-US" sz="2200" dirty="0" smtClean="0"/>
              <a:t>accommodations.</a:t>
            </a:r>
            <a:endParaRPr lang="en-US" sz="2200" dirty="0"/>
          </a:p>
          <a:p>
            <a:pPr lvl="1" indent="-457200">
              <a:buFontTx/>
              <a:buAutoNum type="arabicPeriod"/>
            </a:pPr>
            <a:endParaRPr lang="en-US" sz="2000" dirty="0"/>
          </a:p>
          <a:p>
            <a:pPr lvl="1" indent="-457200">
              <a:buAutoNum type="arabicPeriod"/>
            </a:pPr>
            <a:endParaRPr lang="en-US" sz="2000" b="1" dirty="0"/>
          </a:p>
          <a:p>
            <a:endParaRPr lang="en-US" sz="2000" dirty="0"/>
          </a:p>
        </p:txBody>
      </p:sp>
    </p:spTree>
    <p:extLst>
      <p:ext uri="{BB962C8B-B14F-4D97-AF65-F5344CB8AC3E}">
        <p14:creationId xmlns:p14="http://schemas.microsoft.com/office/powerpoint/2010/main" val="919792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6199"/>
            <a:ext cx="8610600" cy="665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471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lnSpcReduction="10000"/>
          </a:bodyPr>
          <a:lstStyle/>
          <a:p>
            <a:r>
              <a:rPr lang="en-US" sz="3000" dirty="0" smtClean="0"/>
              <a:t>Define grade level content and achievement;</a:t>
            </a:r>
          </a:p>
          <a:p>
            <a:r>
              <a:rPr lang="en-US" sz="3000" dirty="0" smtClean="0"/>
              <a:t>Define rigorous content and skills (application knowledge);</a:t>
            </a:r>
          </a:p>
          <a:p>
            <a:r>
              <a:rPr lang="en-US" sz="3000" dirty="0" smtClean="0"/>
              <a:t>Align with expectations for college and career success; and</a:t>
            </a:r>
          </a:p>
          <a:p>
            <a:r>
              <a:rPr lang="en-US" sz="3000" dirty="0" smtClean="0"/>
              <a:t>Do </a:t>
            </a:r>
            <a:r>
              <a:rPr lang="en-US" sz="3000" b="1" u="sng" dirty="0" smtClean="0"/>
              <a:t>not </a:t>
            </a:r>
            <a:r>
              <a:rPr lang="en-US" sz="3000" dirty="0" smtClean="0"/>
              <a:t>tell teachers how to teach, but they do help teachers figure out the knowledge and skills their students should have so that teachers can build the best lessons and environments for their classrooms.</a:t>
            </a:r>
          </a:p>
          <a:p>
            <a:pPr algn="ctr">
              <a:buNone/>
            </a:pPr>
            <a:r>
              <a:rPr lang="en-US" sz="1800" dirty="0" smtClean="0">
                <a:hlinkClick r:id="rId3"/>
              </a:rPr>
              <a:t>http://www.corestandards.org/</a:t>
            </a:r>
            <a:r>
              <a:rPr lang="en-US" sz="1800" dirty="0" smtClean="0"/>
              <a:t> </a:t>
            </a:r>
          </a:p>
          <a:p>
            <a:pPr>
              <a:buNone/>
            </a:pPr>
            <a:endParaRPr lang="en-US" sz="2800" dirty="0" smtClean="0"/>
          </a:p>
          <a:p>
            <a:pPr>
              <a:buNone/>
            </a:pPr>
            <a:endParaRPr lang="en-US" dirty="0" smtClean="0">
              <a:hlinkClick r:id="rId3"/>
            </a:endParaRPr>
          </a:p>
        </p:txBody>
      </p:sp>
      <p:sp>
        <p:nvSpPr>
          <p:cNvPr id="5" name="TextBox 4"/>
          <p:cNvSpPr txBox="1"/>
          <p:nvPr/>
        </p:nvSpPr>
        <p:spPr>
          <a:xfrm>
            <a:off x="457200" y="381000"/>
            <a:ext cx="7010400" cy="369332"/>
          </a:xfrm>
          <a:prstGeom prst="rect">
            <a:avLst/>
          </a:prstGeom>
          <a:noFill/>
        </p:spPr>
        <p:txBody>
          <a:bodyPr wrap="square" rtlCol="0">
            <a:spAutoFit/>
          </a:bodyPr>
          <a:lstStyle/>
          <a:p>
            <a:endParaRPr lang="en-US" dirty="0"/>
          </a:p>
        </p:txBody>
      </p:sp>
      <p:sp>
        <p:nvSpPr>
          <p:cNvPr id="6" name="TextBox 5"/>
          <p:cNvSpPr txBox="1"/>
          <p:nvPr/>
        </p:nvSpPr>
        <p:spPr>
          <a:xfrm>
            <a:off x="533400" y="381000"/>
            <a:ext cx="7848600" cy="646331"/>
          </a:xfrm>
          <a:prstGeom prst="rect">
            <a:avLst/>
          </a:prstGeom>
          <a:noFill/>
          <a:ln w="28575">
            <a:solidFill>
              <a:schemeClr val="tx1"/>
            </a:solidFill>
          </a:ln>
        </p:spPr>
        <p:txBody>
          <a:bodyPr wrap="square" rtlCol="0">
            <a:spAutoFit/>
          </a:bodyPr>
          <a:lstStyle/>
          <a:p>
            <a:pPr algn="ctr"/>
            <a:r>
              <a:rPr lang="en-US" sz="3600" b="1" dirty="0" smtClean="0">
                <a:solidFill>
                  <a:srgbClr val="1B77BC"/>
                </a:solidFill>
                <a:latin typeface="Myriad Pro"/>
                <a:ea typeface="ヒラギノ角ゴ Pro W3" charset="-128"/>
                <a:cs typeface="Myriad Pro"/>
              </a:rPr>
              <a:t>Common Core State Standards</a:t>
            </a:r>
          </a:p>
        </p:txBody>
      </p:sp>
    </p:spTree>
    <p:extLst>
      <p:ext uri="{BB962C8B-B14F-4D97-AF65-F5344CB8AC3E}">
        <p14:creationId xmlns:p14="http://schemas.microsoft.com/office/powerpoint/2010/main" val="1957424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304800"/>
            <a:ext cx="8229600" cy="1143000"/>
          </a:xfrm>
        </p:spPr>
        <p:txBody>
          <a:bodyPr>
            <a:normAutofit fontScale="90000"/>
          </a:bodyPr>
          <a:lstStyle/>
          <a:p>
            <a:r>
              <a:rPr lang="en-US" sz="3200" dirty="0" smtClean="0"/>
              <a:t>Looking at 4 </a:t>
            </a:r>
            <a:r>
              <a:rPr lang="en-US" sz="3200" i="1" dirty="0" smtClean="0"/>
              <a:t>Interrelated</a:t>
            </a:r>
            <a:r>
              <a:rPr lang="en-US" sz="3200" dirty="0" smtClean="0"/>
              <a:t> </a:t>
            </a:r>
            <a:r>
              <a:rPr lang="en-US" sz="3200" i="1" dirty="0" smtClean="0"/>
              <a:t>Guiding Principles</a:t>
            </a:r>
            <a:r>
              <a:rPr lang="en-US" sz="3200" dirty="0" smtClean="0"/>
              <a:t> of Learning Progressions </a:t>
            </a:r>
            <a:r>
              <a:rPr lang="en-US" sz="2000" dirty="0" smtClean="0"/>
              <a:t>(Hess, 2008)</a:t>
            </a:r>
          </a:p>
        </p:txBody>
      </p:sp>
      <p:sp>
        <p:nvSpPr>
          <p:cNvPr id="3" name="Content Placeholder 2"/>
          <p:cNvSpPr>
            <a:spLocks noGrp="1"/>
          </p:cNvSpPr>
          <p:nvPr>
            <p:ph idx="1"/>
          </p:nvPr>
        </p:nvSpPr>
        <p:spPr>
          <a:xfrm>
            <a:off x="304800" y="1143000"/>
            <a:ext cx="8685213" cy="5334000"/>
          </a:xfrm>
        </p:spPr>
        <p:txBody>
          <a:bodyPr/>
          <a:lstStyle/>
          <a:p>
            <a:pPr marL="0" indent="0" eaLnBrk="1" hangingPunct="1">
              <a:lnSpc>
                <a:spcPct val="90000"/>
              </a:lnSpc>
              <a:buSzTx/>
              <a:buNone/>
              <a:defRPr/>
            </a:pPr>
            <a:endParaRPr lang="en-US" sz="3200" dirty="0" smtClean="0"/>
          </a:p>
          <a:p>
            <a:pPr marL="381000" indent="-381000" eaLnBrk="1" hangingPunct="1">
              <a:lnSpc>
                <a:spcPct val="90000"/>
              </a:lnSpc>
              <a:buSzTx/>
              <a:buFont typeface="Wingdings" pitchFamily="2" charset="2"/>
              <a:buAutoNum type="arabicPeriod"/>
              <a:defRPr/>
            </a:pPr>
            <a:r>
              <a:rPr lang="en-US" sz="3200" dirty="0" smtClean="0"/>
              <a:t>Based on available </a:t>
            </a:r>
            <a:r>
              <a:rPr lang="en-US" sz="3200" dirty="0" smtClean="0">
                <a:solidFill>
                  <a:srgbClr val="FF0000"/>
                </a:solidFill>
              </a:rPr>
              <a:t>Research</a:t>
            </a:r>
          </a:p>
          <a:p>
            <a:pPr marL="381000" indent="-381000" eaLnBrk="1" hangingPunct="1">
              <a:lnSpc>
                <a:spcPct val="90000"/>
              </a:lnSpc>
              <a:buSzTx/>
              <a:buFont typeface="Wingdings" pitchFamily="2" charset="2"/>
              <a:buAutoNum type="arabicPeriod"/>
              <a:defRPr/>
            </a:pPr>
            <a:r>
              <a:rPr lang="en-US" sz="3200" dirty="0" smtClean="0"/>
              <a:t>The big ideas/the </a:t>
            </a:r>
            <a:r>
              <a:rPr lang="en-US" sz="3200" dirty="0" smtClean="0">
                <a:solidFill>
                  <a:srgbClr val="FF0000"/>
                </a:solidFill>
              </a:rPr>
              <a:t>“essence” </a:t>
            </a:r>
            <a:r>
              <a:rPr lang="en-US" sz="3200" dirty="0" smtClean="0"/>
              <a:t>of concepts/processes are the binding threads </a:t>
            </a:r>
          </a:p>
          <a:p>
            <a:pPr marL="381000" indent="-381000" eaLnBrk="1" hangingPunct="1">
              <a:lnSpc>
                <a:spcPct val="90000"/>
              </a:lnSpc>
              <a:buSzTx/>
              <a:buFont typeface="Wingdings" pitchFamily="2" charset="2"/>
              <a:buAutoNum type="arabicPeriod"/>
              <a:defRPr/>
            </a:pPr>
            <a:r>
              <a:rPr lang="en-US" sz="3200" dirty="0" smtClean="0"/>
              <a:t>May not be linear, but </a:t>
            </a:r>
            <a:r>
              <a:rPr lang="en-US" sz="3200" dirty="0" smtClean="0">
                <a:solidFill>
                  <a:srgbClr val="FF0000"/>
                </a:solidFill>
              </a:rPr>
              <a:t>articulate movement toward increased understanding </a:t>
            </a:r>
            <a:r>
              <a:rPr lang="en-US" sz="3200" dirty="0" smtClean="0"/>
              <a:t>(e.g., deeper, broader, ability to apply or generalize)</a:t>
            </a:r>
          </a:p>
          <a:p>
            <a:pPr marL="381000" indent="-381000" eaLnBrk="1" hangingPunct="1">
              <a:lnSpc>
                <a:spcPct val="90000"/>
              </a:lnSpc>
              <a:buSzTx/>
              <a:buFont typeface="Wingdings" pitchFamily="2" charset="2"/>
              <a:buAutoNum type="arabicPeriod"/>
              <a:defRPr/>
            </a:pPr>
            <a:r>
              <a:rPr lang="en-US" sz="3200" dirty="0" smtClean="0"/>
              <a:t>Go hand-in-hand with </a:t>
            </a:r>
            <a:r>
              <a:rPr lang="en-US" sz="3200" dirty="0" smtClean="0">
                <a:solidFill>
                  <a:srgbClr val="FF0000"/>
                </a:solidFill>
              </a:rPr>
              <a:t>well-designed/aligned assessments</a:t>
            </a:r>
          </a:p>
          <a:p>
            <a:pPr>
              <a:defRPr/>
            </a:pPr>
            <a:endParaRPr lang="en-US" dirty="0"/>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pPr>
              <a:defRPr/>
            </a:pPr>
            <a:r>
              <a:rPr lang="en-US" smtClean="0"/>
              <a:t>NCSC GSEG  </a:t>
            </a:r>
            <a:endParaRPr lang="en-US"/>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065C142-4920-45ED-9F4F-CBA637C6EDC5}" type="slidenum">
              <a:rPr lang="en-US" smtClean="0"/>
              <a:pPr>
                <a:defRPr/>
              </a:pPr>
              <a:t>15</a:t>
            </a:fld>
            <a:endParaRPr lang="en-US" dirty="0"/>
          </a:p>
        </p:txBody>
      </p:sp>
    </p:spTree>
    <p:extLst>
      <p:ext uri="{BB962C8B-B14F-4D97-AF65-F5344CB8AC3E}">
        <p14:creationId xmlns:p14="http://schemas.microsoft.com/office/powerpoint/2010/main" val="2774974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p:txBody>
          <a:bodyPr/>
          <a:lstStyle/>
          <a:p>
            <a:r>
              <a:rPr lang="en-US" altLang="en-US" smtClean="0"/>
              <a:t>Think Map vs. Route</a:t>
            </a:r>
          </a:p>
        </p:txBody>
      </p:sp>
      <p:sp>
        <p:nvSpPr>
          <p:cNvPr id="6" name="Date Placeholder 5"/>
          <p:cNvSpPr>
            <a:spLocks noGrp="1"/>
          </p:cNvSpPr>
          <p:nvPr>
            <p:ph type="dt" sz="quarter" idx="4294967295"/>
          </p:nvPr>
        </p:nvSpPr>
        <p:spPr>
          <a:xfrm>
            <a:off x="457200" y="6356350"/>
            <a:ext cx="2133600" cy="365125"/>
          </a:xfrm>
          <a:prstGeom prst="rect">
            <a:avLst/>
          </a:prstGeom>
        </p:spPr>
        <p:txBody>
          <a:bodyPr/>
          <a:lstStyle/>
          <a:p>
            <a:pPr>
              <a:defRPr/>
            </a:pPr>
            <a:fld id="{5673438A-D204-406E-833E-DFCF9B85F492}" type="datetime1">
              <a:rPr lang="en-US"/>
              <a:pPr>
                <a:defRPr/>
              </a:pPr>
              <a:t>11/26/2013</a:t>
            </a:fld>
            <a:endParaRPr lang="en-US" dirty="0"/>
          </a:p>
        </p:txBody>
      </p:sp>
      <p:sp>
        <p:nvSpPr>
          <p:cNvPr id="8" name="Footer Placeholder 7"/>
          <p:cNvSpPr>
            <a:spLocks noGrp="1"/>
          </p:cNvSpPr>
          <p:nvPr>
            <p:ph type="ftr" sz="quarter" idx="4294967295"/>
          </p:nvPr>
        </p:nvSpPr>
        <p:spPr>
          <a:xfrm>
            <a:off x="3124200" y="6356350"/>
            <a:ext cx="2895600" cy="365125"/>
          </a:xfrm>
          <a:prstGeom prst="rect">
            <a:avLst/>
          </a:prstGeom>
        </p:spPr>
        <p:txBody>
          <a:bodyPr/>
          <a:lstStyle/>
          <a:p>
            <a:pPr>
              <a:defRPr/>
            </a:pPr>
            <a:r>
              <a:rPr lang="en-US" smtClean="0"/>
              <a:t>NCSC GSEG  </a:t>
            </a:r>
            <a:endParaRPr lang="en-US" dirty="0"/>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5EF6D876-FE6D-4880-A8BE-18922955BEEC}" type="slidenum">
              <a:rPr lang="en-US" smtClean="0"/>
              <a:pPr>
                <a:defRPr/>
              </a:pPr>
              <a:t>16</a:t>
            </a:fld>
            <a:endParaRPr lang="en-US" dirty="0"/>
          </a:p>
        </p:txBody>
      </p:sp>
      <p:pic>
        <p:nvPicPr>
          <p:cNvPr id="67590" name="Picture 7" descr="C:\Users\jkearns\AppData\Local\Microsoft\Windows\Temporary Internet Files\Content.IE5\YOGY08LV\MP9001456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133600"/>
            <a:ext cx="2079625"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10" descr="C:\Users\jkearns\AppData\Local\Microsoft\Windows\Temporary Internet Files\Content.IE5\MOEV791J\MP90038273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90800"/>
            <a:ext cx="4373563"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409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33338"/>
            <a:ext cx="8229600" cy="838200"/>
          </a:xfrm>
        </p:spPr>
        <p:txBody>
          <a:bodyPr/>
          <a:lstStyle/>
          <a:p>
            <a:r>
              <a:rPr lang="en-US" altLang="en-US" smtClean="0"/>
              <a:t>Learning Progressions</a:t>
            </a:r>
          </a:p>
        </p:txBody>
      </p:sp>
      <p:sp>
        <p:nvSpPr>
          <p:cNvPr id="6" name="Date Placeholder 5"/>
          <p:cNvSpPr>
            <a:spLocks noGrp="1"/>
          </p:cNvSpPr>
          <p:nvPr>
            <p:ph type="dt" sz="quarter" idx="4294967295"/>
          </p:nvPr>
        </p:nvSpPr>
        <p:spPr>
          <a:xfrm>
            <a:off x="457200" y="6356350"/>
            <a:ext cx="2133600" cy="365125"/>
          </a:xfrm>
          <a:prstGeom prst="rect">
            <a:avLst/>
          </a:prstGeom>
        </p:spPr>
        <p:txBody>
          <a:bodyPr/>
          <a:lstStyle/>
          <a:p>
            <a:pPr>
              <a:defRPr/>
            </a:pPr>
            <a:fld id="{B8B43718-85FA-406D-A65F-7BB8AD31B448}" type="datetime1">
              <a:rPr lang="en-US"/>
              <a:pPr>
                <a:defRPr/>
              </a:pPr>
              <a:t>11/26/2013</a:t>
            </a:fld>
            <a:endParaRPr lang="en-US" dirty="0"/>
          </a:p>
        </p:txBody>
      </p:sp>
      <p:sp>
        <p:nvSpPr>
          <p:cNvPr id="7" name="Footer Placeholder 6"/>
          <p:cNvSpPr>
            <a:spLocks noGrp="1"/>
          </p:cNvSpPr>
          <p:nvPr>
            <p:ph type="ftr" sz="quarter" idx="4294967295"/>
          </p:nvPr>
        </p:nvSpPr>
        <p:spPr>
          <a:xfrm>
            <a:off x="3124200" y="6356350"/>
            <a:ext cx="2895600" cy="365125"/>
          </a:xfrm>
          <a:prstGeom prst="rect">
            <a:avLst/>
          </a:prstGeom>
        </p:spPr>
        <p:txBody>
          <a:bodyPr/>
          <a:lstStyle/>
          <a:p>
            <a:pPr>
              <a:defRPr/>
            </a:pPr>
            <a:r>
              <a:rPr lang="en-US" smtClean="0"/>
              <a:t>NCSC GSEG  </a:t>
            </a:r>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DB8C9C12-13A0-4DD3-9754-A8A26535B742}" type="slidenum">
              <a:rPr lang="en-US" smtClean="0"/>
              <a:pPr>
                <a:defRPr/>
              </a:pPr>
              <a:t>17</a:t>
            </a:fld>
            <a:endParaRPr lang="en-US"/>
          </a:p>
        </p:txBody>
      </p:sp>
      <p:pic>
        <p:nvPicPr>
          <p:cNvPr id="68614" name="Picture 2" descr="math_LPF_12 31 2010_final3.pdf - Adobe Acrobat Pr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17725"/>
            <a:ext cx="7620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a:off x="44450" y="2346325"/>
            <a:ext cx="132715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Learning Targets</a:t>
            </a:r>
          </a:p>
        </p:txBody>
      </p:sp>
      <p:sp>
        <p:nvSpPr>
          <p:cNvPr id="8" name="Left Brace 7"/>
          <p:cNvSpPr/>
          <p:nvPr/>
        </p:nvSpPr>
        <p:spPr>
          <a:xfrm rot="16200000">
            <a:off x="4406900" y="733425"/>
            <a:ext cx="1397000" cy="7924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8617" name="TextBox 8"/>
          <p:cNvSpPr txBox="1">
            <a:spLocks noChangeArrowheads="1"/>
          </p:cNvSpPr>
          <p:nvPr/>
        </p:nvSpPr>
        <p:spPr bwMode="auto">
          <a:xfrm>
            <a:off x="3886200" y="5405438"/>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t>Progress Indicators</a:t>
            </a:r>
          </a:p>
        </p:txBody>
      </p:sp>
      <p:sp>
        <p:nvSpPr>
          <p:cNvPr id="11" name="Down Arrow Callout 10"/>
          <p:cNvSpPr/>
          <p:nvPr/>
        </p:nvSpPr>
        <p:spPr>
          <a:xfrm>
            <a:off x="3657600" y="838200"/>
            <a:ext cx="1905000" cy="127952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Statement of Enduring Understanding</a:t>
            </a:r>
          </a:p>
        </p:txBody>
      </p:sp>
    </p:spTree>
    <p:extLst>
      <p:ext uri="{BB962C8B-B14F-4D97-AF65-F5344CB8AC3E}">
        <p14:creationId xmlns:p14="http://schemas.microsoft.com/office/powerpoint/2010/main" val="2600793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solidFill>
                  <a:prstClr val="black">
                    <a:tint val="75000"/>
                  </a:prstClr>
                </a:solidFill>
              </a:rPr>
              <a:t>NCSC GSEG  </a:t>
            </a:r>
            <a:endParaRPr lang="en-US">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14" y="343118"/>
            <a:ext cx="8686800" cy="6057900"/>
          </a:xfrm>
          <a:prstGeom prst="rect">
            <a:avLst/>
          </a:prstGeom>
        </p:spPr>
      </p:pic>
      <p:sp>
        <p:nvSpPr>
          <p:cNvPr id="5" name="Right Arrow 4"/>
          <p:cNvSpPr/>
          <p:nvPr/>
        </p:nvSpPr>
        <p:spPr>
          <a:xfrm flipH="1" flipV="1">
            <a:off x="6705600" y="343118"/>
            <a:ext cx="725714" cy="48463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ight Arrow 6"/>
          <p:cNvSpPr/>
          <p:nvPr/>
        </p:nvSpPr>
        <p:spPr>
          <a:xfrm flipH="1" flipV="1">
            <a:off x="8001000" y="747926"/>
            <a:ext cx="725714" cy="48463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ight Arrow 7"/>
          <p:cNvSpPr/>
          <p:nvPr/>
        </p:nvSpPr>
        <p:spPr>
          <a:xfrm flipH="1" flipV="1">
            <a:off x="1447800" y="2438400"/>
            <a:ext cx="725714" cy="48463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ight Arrow 8"/>
          <p:cNvSpPr/>
          <p:nvPr/>
        </p:nvSpPr>
        <p:spPr>
          <a:xfrm flipH="1" flipV="1">
            <a:off x="2971800" y="2196084"/>
            <a:ext cx="725714" cy="48463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ight Arrow 9"/>
          <p:cNvSpPr/>
          <p:nvPr/>
        </p:nvSpPr>
        <p:spPr>
          <a:xfrm flipH="1" flipV="1">
            <a:off x="5410200" y="4191000"/>
            <a:ext cx="725714" cy="48463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Arrow 10"/>
          <p:cNvSpPr/>
          <p:nvPr/>
        </p:nvSpPr>
        <p:spPr>
          <a:xfrm flipH="1" flipV="1">
            <a:off x="4172857" y="2643274"/>
            <a:ext cx="725714" cy="48463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Arrow 11"/>
          <p:cNvSpPr/>
          <p:nvPr/>
        </p:nvSpPr>
        <p:spPr>
          <a:xfrm flipH="1" flipV="1">
            <a:off x="8153400" y="3832572"/>
            <a:ext cx="725714" cy="48463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12"/>
          <p:cNvSpPr>
            <a:spLocks noGrp="1"/>
          </p:cNvSpPr>
          <p:nvPr>
            <p:ph type="sldNum" sz="quarter" idx="12"/>
          </p:nvPr>
        </p:nvSpPr>
        <p:spPr/>
        <p:txBody>
          <a:bodyPr/>
          <a:lstStyle/>
          <a:p>
            <a:pPr>
              <a:defRPr/>
            </a:pPr>
            <a:fld id="{E971CEE7-97A2-4116-A63E-2EEAC246C41A}" type="slidenum">
              <a:rPr lang="en-US" smtClean="0"/>
              <a:pPr>
                <a:defRPr/>
              </a:pPr>
              <a:t>18</a:t>
            </a:fld>
            <a:endParaRPr lang="en-US" dirty="0"/>
          </a:p>
        </p:txBody>
      </p:sp>
    </p:spTree>
    <p:extLst>
      <p:ext uri="{BB962C8B-B14F-4D97-AF65-F5344CB8AC3E}">
        <p14:creationId xmlns:p14="http://schemas.microsoft.com/office/powerpoint/2010/main" val="140632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 name="Diagram 1"/>
          <p:cNvSpPr>
            <a:spLocks noChangeArrowheads="1"/>
          </p:cNvSpPr>
          <p:nvPr/>
        </p:nvSpPr>
        <p:spPr bwMode="auto">
          <a:xfrm>
            <a:off x="0" y="1371600"/>
            <a:ext cx="9305925"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9" name="AutoShape 125"/>
          <p:cNvSpPr>
            <a:spLocks noChangeShapeType="1"/>
          </p:cNvSpPr>
          <p:nvPr/>
        </p:nvSpPr>
        <p:spPr bwMode="auto">
          <a:xfrm rot="5400000">
            <a:off x="4537868" y="3993357"/>
            <a:ext cx="811213" cy="0"/>
          </a:xfrm>
          <a:prstGeom prst="straightConnector1">
            <a:avLst/>
          </a:prstGeom>
          <a:noFill/>
          <a:ln w="63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74" name="Text Box 137"/>
          <p:cNvSpPr>
            <a:spLocks noChangeArrowheads="1"/>
          </p:cNvSpPr>
          <p:nvPr/>
        </p:nvSpPr>
        <p:spPr bwMode="auto">
          <a:xfrm>
            <a:off x="6324600" y="1146175"/>
            <a:ext cx="2276475" cy="450850"/>
          </a:xfrm>
          <a:prstGeom prst="ellipse">
            <a:avLst/>
          </a:prstGeom>
          <a:solidFill>
            <a:schemeClr val="accent4">
              <a:lumMod val="20000"/>
              <a:lumOff val="80000"/>
            </a:schemeClr>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Learning Progressions Frameworks</a:t>
            </a:r>
            <a:endParaRPr kumimoji="0" lang="en-US" sz="1800" b="0" i="0" u="none" strike="noStrike" cap="none" normalizeH="0" baseline="0" smtClean="0">
              <a:ln>
                <a:noFill/>
              </a:ln>
              <a:solidFill>
                <a:schemeClr val="tx1"/>
              </a:solidFill>
              <a:effectLst/>
              <a:latin typeface="Arial" pitchFamily="34" charset="0"/>
            </a:endParaRPr>
          </a:p>
        </p:txBody>
      </p:sp>
      <p:sp>
        <p:nvSpPr>
          <p:cNvPr id="2173" name="AutoShape 113"/>
          <p:cNvSpPr>
            <a:spLocks noChangeArrowheads="1"/>
          </p:cNvSpPr>
          <p:nvPr/>
        </p:nvSpPr>
        <p:spPr bwMode="auto">
          <a:xfrm>
            <a:off x="3371850" y="1146175"/>
            <a:ext cx="2781300" cy="871538"/>
          </a:xfrm>
          <a:prstGeom prst="rect">
            <a:avLst/>
          </a:prstGeom>
          <a:solidFill>
            <a:schemeClr val="accent4">
              <a:lumMod val="40000"/>
              <a:lumOff val="60000"/>
            </a:schemeClr>
          </a:solidFill>
          <a:ln w="28575">
            <a:solidFill>
              <a:schemeClr val="tx1"/>
            </a:solidFill>
            <a:miter lim="800000"/>
            <a:headEnd/>
            <a:tailEnd/>
          </a:ln>
          <a:effectLst/>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Core Content Connectors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169" name="Text Box 138"/>
          <p:cNvSpPr txBox="1">
            <a:spLocks noChangeArrowheads="1"/>
          </p:cNvSpPr>
          <p:nvPr/>
        </p:nvSpPr>
        <p:spPr bwMode="auto">
          <a:xfrm>
            <a:off x="942975" y="1146175"/>
            <a:ext cx="2105025" cy="450850"/>
          </a:xfrm>
          <a:prstGeom prst="rect">
            <a:avLst/>
          </a:prstGeom>
          <a:solidFill>
            <a:schemeClr val="accent4">
              <a:lumMod val="20000"/>
              <a:lumOff val="80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Common Core State Standards</a:t>
            </a:r>
            <a:endParaRPr kumimoji="0" lang="en-US" sz="1800" b="0" i="0" u="none" strike="noStrike" cap="none" normalizeH="0" baseline="0" dirty="0" smtClean="0">
              <a:ln>
                <a:noFill/>
              </a:ln>
              <a:solidFill>
                <a:schemeClr val="tx1"/>
              </a:solidFill>
              <a:effectLst/>
              <a:latin typeface="Arial" pitchFamily="34" charset="0"/>
            </a:endParaRPr>
          </a:p>
        </p:txBody>
      </p:sp>
      <p:sp>
        <p:nvSpPr>
          <p:cNvPr id="2172" name="AutoShape 145"/>
          <p:cNvSpPr>
            <a:spLocks noChangeShapeType="1"/>
          </p:cNvSpPr>
          <p:nvPr/>
        </p:nvSpPr>
        <p:spPr bwMode="auto">
          <a:xfrm rot="10800000">
            <a:off x="6076950" y="1400175"/>
            <a:ext cx="1619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71" name="AutoShape 146"/>
          <p:cNvSpPr>
            <a:spLocks noChangeShapeType="1"/>
          </p:cNvSpPr>
          <p:nvPr/>
        </p:nvSpPr>
        <p:spPr bwMode="auto">
          <a:xfrm>
            <a:off x="3124200" y="1362075"/>
            <a:ext cx="29527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57" name="Text Box 142"/>
          <p:cNvSpPr txBox="1">
            <a:spLocks noChangeArrowheads="1"/>
          </p:cNvSpPr>
          <p:nvPr/>
        </p:nvSpPr>
        <p:spPr bwMode="auto">
          <a:xfrm>
            <a:off x="449263" y="2060575"/>
            <a:ext cx="1731962" cy="29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154" name="AutoShape 143"/>
          <p:cNvSpPr>
            <a:spLocks noChangeArrowheads="1"/>
          </p:cNvSpPr>
          <p:nvPr/>
        </p:nvSpPr>
        <p:spPr bwMode="auto">
          <a:xfrm>
            <a:off x="6800850" y="4662488"/>
            <a:ext cx="2025650" cy="928687"/>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Instructional Resource Guide</a:t>
            </a:r>
            <a:endParaRPr kumimoji="0" lang="en-US" sz="1800" b="0" i="0" u="none" strike="noStrike" cap="none" normalizeH="0" baseline="0" smtClean="0">
              <a:ln>
                <a:noFill/>
              </a:ln>
              <a:solidFill>
                <a:schemeClr val="tx1"/>
              </a:solidFill>
              <a:effectLst/>
              <a:latin typeface="Arial" pitchFamily="34" charset="0"/>
            </a:endParaRPr>
          </a:p>
        </p:txBody>
      </p:sp>
      <p:grpSp>
        <p:nvGrpSpPr>
          <p:cNvPr id="2" name="Group 59"/>
          <p:cNvGrpSpPr>
            <a:grpSpLocks/>
          </p:cNvGrpSpPr>
          <p:nvPr/>
        </p:nvGrpSpPr>
        <p:grpSpPr bwMode="auto">
          <a:xfrm>
            <a:off x="830263" y="1993900"/>
            <a:ext cx="1878012" cy="969963"/>
            <a:chOff x="2060" y="3100"/>
            <a:chExt cx="2957" cy="1528"/>
          </a:xfrm>
        </p:grpSpPr>
        <p:sp>
          <p:nvSpPr>
            <p:cNvPr id="9" name="AutoShape 141"/>
            <p:cNvSpPr>
              <a:spLocks noChangeArrowheads="1"/>
            </p:cNvSpPr>
            <p:nvPr/>
          </p:nvSpPr>
          <p:spPr bwMode="auto">
            <a:xfrm>
              <a:off x="2060" y="3100"/>
              <a:ext cx="2957" cy="1528"/>
            </a:xfrm>
            <a:prstGeom prst="flowChartExtra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Text Box 150"/>
            <p:cNvSpPr txBox="1">
              <a:spLocks noChangeArrowheads="1"/>
            </p:cNvSpPr>
            <p:nvPr/>
          </p:nvSpPr>
          <p:spPr bwMode="auto">
            <a:xfrm>
              <a:off x="2947" y="3832"/>
              <a:ext cx="1152" cy="71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Content</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Modules</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2153" name="AutoShape 157"/>
          <p:cNvSpPr>
            <a:spLocks noChangeArrowheads="1"/>
          </p:cNvSpPr>
          <p:nvPr/>
        </p:nvSpPr>
        <p:spPr bwMode="auto">
          <a:xfrm>
            <a:off x="663575" y="4556125"/>
            <a:ext cx="2043113" cy="911225"/>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Curriculum Resource Guides</a:t>
            </a:r>
            <a:endParaRPr kumimoji="0" lang="en-US" sz="1800" b="0" i="0" u="none" strike="noStrike" cap="none" normalizeH="0" baseline="0" smtClean="0">
              <a:ln>
                <a:noFill/>
              </a:ln>
              <a:solidFill>
                <a:schemeClr val="tx1"/>
              </a:solidFill>
              <a:effectLst/>
              <a:latin typeface="Arial" pitchFamily="34" charset="0"/>
            </a:endParaRPr>
          </a:p>
        </p:txBody>
      </p:sp>
      <p:sp>
        <p:nvSpPr>
          <p:cNvPr id="2167" name="AutoShape 158"/>
          <p:cNvSpPr>
            <a:spLocks noChangeShapeType="1"/>
          </p:cNvSpPr>
          <p:nvPr/>
        </p:nvSpPr>
        <p:spPr bwMode="auto">
          <a:xfrm rot="5400000">
            <a:off x="4643437" y="2063751"/>
            <a:ext cx="454025" cy="0"/>
          </a:xfrm>
          <a:prstGeom prst="straightConnector1">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nvGrpSpPr>
          <p:cNvPr id="3" name="Group 56"/>
          <p:cNvGrpSpPr>
            <a:grpSpLocks/>
          </p:cNvGrpSpPr>
          <p:nvPr/>
        </p:nvGrpSpPr>
        <p:grpSpPr bwMode="auto">
          <a:xfrm>
            <a:off x="6477001" y="5973920"/>
            <a:ext cx="2667000" cy="884237"/>
            <a:chOff x="11790" y="9377"/>
            <a:chExt cx="3795" cy="1393"/>
          </a:xfrm>
        </p:grpSpPr>
        <p:sp>
          <p:nvSpPr>
            <p:cNvPr id="11" name="Text Box 47"/>
            <p:cNvSpPr txBox="1">
              <a:spLocks noChangeArrowheads="1"/>
            </p:cNvSpPr>
            <p:nvPr/>
          </p:nvSpPr>
          <p:spPr bwMode="auto">
            <a:xfrm>
              <a:off x="11790" y="9377"/>
              <a:ext cx="3795" cy="13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=Standards documents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Documents that promote teacher understanding of the content</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Documents that promote instruction of the    content</a:t>
              </a: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Rectangle 48"/>
            <p:cNvSpPr>
              <a:spLocks noChangeArrowheads="1"/>
            </p:cNvSpPr>
            <p:nvPr/>
          </p:nvSpPr>
          <p:spPr bwMode="auto">
            <a:xfrm>
              <a:off x="11790" y="9449"/>
              <a:ext cx="388" cy="143"/>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AutoShape 49"/>
            <p:cNvSpPr>
              <a:spLocks noChangeArrowheads="1"/>
            </p:cNvSpPr>
            <p:nvPr/>
          </p:nvSpPr>
          <p:spPr bwMode="auto">
            <a:xfrm>
              <a:off x="11898" y="9689"/>
              <a:ext cx="169" cy="251"/>
            </a:xfrm>
            <a:prstGeom prst="triangle">
              <a:avLst>
                <a:gd name="adj" fmla="val 50000"/>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50"/>
            <p:cNvSpPr>
              <a:spLocks noChangeArrowheads="1"/>
            </p:cNvSpPr>
            <p:nvPr/>
          </p:nvSpPr>
          <p:spPr bwMode="auto">
            <a:xfrm>
              <a:off x="11898" y="10290"/>
              <a:ext cx="314" cy="143"/>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58" name="Text Box 119"/>
          <p:cNvSpPr txBox="1">
            <a:spLocks noChangeArrowheads="1"/>
          </p:cNvSpPr>
          <p:nvPr/>
        </p:nvSpPr>
        <p:spPr bwMode="auto">
          <a:xfrm>
            <a:off x="4278313" y="2568575"/>
            <a:ext cx="0" cy="1588"/>
          </a:xfrm>
          <a:prstGeom prst="rect">
            <a:avLst/>
          </a:prstGeom>
          <a:solidFill>
            <a:srgbClr val="FFFFFF"/>
          </a:solidFill>
          <a:ln w="2857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4" name="Group 58"/>
          <p:cNvGrpSpPr>
            <a:grpSpLocks/>
          </p:cNvGrpSpPr>
          <p:nvPr/>
        </p:nvGrpSpPr>
        <p:grpSpPr bwMode="auto">
          <a:xfrm>
            <a:off x="3622675" y="3446463"/>
            <a:ext cx="2638425" cy="3087687"/>
            <a:chOff x="6424" y="5799"/>
            <a:chExt cx="4154" cy="4862"/>
          </a:xfrm>
        </p:grpSpPr>
        <p:grpSp>
          <p:nvGrpSpPr>
            <p:cNvPr id="5" name="Group 126"/>
            <p:cNvGrpSpPr>
              <a:grpSpLocks/>
            </p:cNvGrpSpPr>
            <p:nvPr/>
          </p:nvGrpSpPr>
          <p:grpSpPr bwMode="auto">
            <a:xfrm>
              <a:off x="7382" y="5799"/>
              <a:ext cx="2145" cy="952"/>
              <a:chOff x="6930" y="7395"/>
              <a:chExt cx="2490" cy="525"/>
            </a:xfrm>
          </p:grpSpPr>
          <p:sp>
            <p:nvSpPr>
              <p:cNvPr id="2064" name="AutoShape 127"/>
              <p:cNvSpPr>
                <a:spLocks noChangeShapeType="1"/>
              </p:cNvSpPr>
              <p:nvPr/>
            </p:nvSpPr>
            <p:spPr bwMode="auto">
              <a:xfrm>
                <a:off x="8265" y="7395"/>
                <a:ext cx="1155" cy="525"/>
              </a:xfrm>
              <a:prstGeom prst="bentConnector3">
                <a:avLst>
                  <a:gd name="adj1" fmla="val 100606"/>
                </a:avLst>
              </a:prstGeom>
              <a:noFill/>
              <a:ln w="1270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5" name="AutoShape 128"/>
              <p:cNvSpPr>
                <a:spLocks noChangeShapeType="1"/>
              </p:cNvSpPr>
              <p:nvPr/>
            </p:nvSpPr>
            <p:spPr bwMode="auto">
              <a:xfrm rot="10800000" flipV="1">
                <a:off x="6930" y="7395"/>
                <a:ext cx="1305" cy="495"/>
              </a:xfrm>
              <a:prstGeom prst="bentConnector3">
                <a:avLst>
                  <a:gd name="adj1" fmla="val 99231"/>
                </a:avLst>
              </a:prstGeom>
              <a:noFill/>
              <a:ln w="1270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6" name="Group 120"/>
            <p:cNvGrpSpPr>
              <a:grpSpLocks/>
            </p:cNvGrpSpPr>
            <p:nvPr/>
          </p:nvGrpSpPr>
          <p:grpSpPr bwMode="auto">
            <a:xfrm>
              <a:off x="7224" y="8383"/>
              <a:ext cx="2547" cy="755"/>
              <a:chOff x="6765" y="8820"/>
              <a:chExt cx="2955" cy="416"/>
            </a:xfrm>
          </p:grpSpPr>
          <p:sp>
            <p:nvSpPr>
              <p:cNvPr id="2061" name="AutoShape 121"/>
              <p:cNvSpPr>
                <a:spLocks noChangeShapeType="1"/>
              </p:cNvSpPr>
              <p:nvPr/>
            </p:nvSpPr>
            <p:spPr bwMode="auto">
              <a:xfrm>
                <a:off x="8264"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2" name="AutoShape 122"/>
              <p:cNvSpPr>
                <a:spLocks noChangeShapeType="1"/>
              </p:cNvSpPr>
              <p:nvPr/>
            </p:nvSpPr>
            <p:spPr bwMode="auto">
              <a:xfrm>
                <a:off x="6765"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3" name="AutoShape 123"/>
              <p:cNvSpPr>
                <a:spLocks noChangeShapeType="1"/>
              </p:cNvSpPr>
              <p:nvPr/>
            </p:nvSpPr>
            <p:spPr bwMode="auto">
              <a:xfrm>
                <a:off x="9719"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7" name="Group 129"/>
            <p:cNvGrpSpPr>
              <a:grpSpLocks/>
            </p:cNvGrpSpPr>
            <p:nvPr/>
          </p:nvGrpSpPr>
          <p:grpSpPr bwMode="auto">
            <a:xfrm>
              <a:off x="6424" y="6479"/>
              <a:ext cx="4154" cy="1850"/>
              <a:chOff x="6045" y="7935"/>
              <a:chExt cx="4821" cy="1020"/>
            </a:xfrm>
          </p:grpSpPr>
          <p:sp>
            <p:nvSpPr>
              <p:cNvPr id="2058" name="AutoShape 130"/>
              <p:cNvSpPr>
                <a:spLocks noChangeArrowheads="1"/>
              </p:cNvSpPr>
              <p:nvPr/>
            </p:nvSpPr>
            <p:spPr bwMode="auto">
              <a:xfrm>
                <a:off x="757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MS  Unit UDLs</a:t>
                </a:r>
                <a:endParaRPr kumimoji="0" lang="en-US" sz="1800" b="0" i="0" u="none" strike="noStrike" cap="none" normalizeH="0" baseline="0" smtClean="0">
                  <a:ln>
                    <a:noFill/>
                  </a:ln>
                  <a:solidFill>
                    <a:schemeClr val="tx1"/>
                  </a:solidFill>
                  <a:effectLst/>
                  <a:latin typeface="Arial" pitchFamily="34" charset="0"/>
                </a:endParaRPr>
              </a:p>
            </p:txBody>
          </p:sp>
          <p:sp>
            <p:nvSpPr>
              <p:cNvPr id="2059" name="AutoShape 131"/>
              <p:cNvSpPr>
                <a:spLocks noChangeArrowheads="1"/>
              </p:cNvSpPr>
              <p:nvPr/>
            </p:nvSpPr>
            <p:spPr bwMode="auto">
              <a:xfrm>
                <a:off x="604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Ele Unit </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UDLs</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60" name="AutoShape 132"/>
              <p:cNvSpPr>
                <a:spLocks noChangeArrowheads="1"/>
              </p:cNvSpPr>
              <p:nvPr/>
            </p:nvSpPr>
            <p:spPr bwMode="auto">
              <a:xfrm>
                <a:off x="919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HS  Unit UDLs</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8" name="Group 133"/>
            <p:cNvGrpSpPr>
              <a:grpSpLocks/>
            </p:cNvGrpSpPr>
            <p:nvPr/>
          </p:nvGrpSpPr>
          <p:grpSpPr bwMode="auto">
            <a:xfrm>
              <a:off x="6424" y="8893"/>
              <a:ext cx="4077" cy="1768"/>
              <a:chOff x="6045" y="9371"/>
              <a:chExt cx="4732" cy="975"/>
            </a:xfrm>
          </p:grpSpPr>
          <p:sp>
            <p:nvSpPr>
              <p:cNvPr id="2055" name="AutoShape 134"/>
              <p:cNvSpPr>
                <a:spLocks noChangeArrowheads="1"/>
              </p:cNvSpPr>
              <p:nvPr/>
            </p:nvSpPr>
            <p:spPr bwMode="auto">
              <a:xfrm>
                <a:off x="7575" y="9371"/>
                <a:ext cx="1671"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MS MASSIs  &amp; </a:t>
                </a:r>
                <a:endParaRPr kumimoji="0" lang="en-US" sz="11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LASSIs</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6" name="AutoShape 135"/>
              <p:cNvSpPr>
                <a:spLocks noChangeArrowheads="1"/>
              </p:cNvSpPr>
              <p:nvPr/>
            </p:nvSpPr>
            <p:spPr bwMode="auto">
              <a:xfrm>
                <a:off x="6045" y="9371"/>
                <a:ext cx="1671"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Ele MASSIs &amp;</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LASSIs</a:t>
                </a:r>
                <a:endParaRPr kumimoji="0" lang="en-US" sz="1800" b="0" i="0" u="none" strike="noStrike" cap="none" normalizeH="0" baseline="0" smtClean="0">
                  <a:ln>
                    <a:noFill/>
                  </a:ln>
                  <a:solidFill>
                    <a:schemeClr val="tx1"/>
                  </a:solidFill>
                  <a:effectLst/>
                  <a:latin typeface="Arial" pitchFamily="34" charset="0"/>
                </a:endParaRPr>
              </a:p>
            </p:txBody>
          </p:sp>
          <p:sp>
            <p:nvSpPr>
              <p:cNvPr id="2057" name="AutoShape 136"/>
              <p:cNvSpPr>
                <a:spLocks noChangeArrowheads="1"/>
              </p:cNvSpPr>
              <p:nvPr/>
            </p:nvSpPr>
            <p:spPr bwMode="auto">
              <a:xfrm>
                <a:off x="9105" y="9371"/>
                <a:ext cx="1672"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HS MASSIs &amp;</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LASSIs</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grpSp>
      <p:sp>
        <p:nvSpPr>
          <p:cNvPr id="2170" name="Text Box 54"/>
          <p:cNvSpPr txBox="1">
            <a:spLocks noChangeArrowheads="1"/>
          </p:cNvSpPr>
          <p:nvPr/>
        </p:nvSpPr>
        <p:spPr bwMode="auto">
          <a:xfrm>
            <a:off x="0" y="1295400"/>
            <a:ext cx="457200" cy="1927225"/>
          </a:xfrm>
          <a:prstGeom prst="rect">
            <a:avLst/>
          </a:prstGeom>
          <a:solidFill>
            <a:srgbClr val="CCC0D9"/>
          </a:solidFill>
          <a:ln w="19050">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TO TEACH</a:t>
            </a:r>
            <a:endParaRPr kumimoji="0" lang="en-US" sz="1800" b="0" i="0" u="none" strike="noStrike" cap="none" normalizeH="0" baseline="0" dirty="0" smtClean="0">
              <a:ln>
                <a:noFill/>
              </a:ln>
              <a:solidFill>
                <a:schemeClr val="tx1"/>
              </a:solidFill>
              <a:effectLst/>
              <a:latin typeface="Arial" pitchFamily="34" charset="0"/>
            </a:endParaRPr>
          </a:p>
        </p:txBody>
      </p:sp>
      <p:sp>
        <p:nvSpPr>
          <p:cNvPr id="2155" name="Text Box 55"/>
          <p:cNvSpPr txBox="1">
            <a:spLocks noChangeArrowheads="1"/>
          </p:cNvSpPr>
          <p:nvPr/>
        </p:nvSpPr>
        <p:spPr bwMode="auto">
          <a:xfrm>
            <a:off x="0" y="3733800"/>
            <a:ext cx="457200" cy="1927225"/>
          </a:xfrm>
          <a:prstGeom prst="rect">
            <a:avLst/>
          </a:prstGeom>
          <a:solidFill>
            <a:srgbClr val="FDE9D9"/>
          </a:solidFill>
          <a:ln w="19050">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TO TEACH</a:t>
            </a:r>
            <a:endParaRPr kumimoji="0" lang="en-US" sz="1800" b="0" i="0" u="none" strike="noStrike" cap="none" normalizeH="0" baseline="0" dirty="0" smtClean="0">
              <a:ln>
                <a:noFill/>
              </a:ln>
              <a:solidFill>
                <a:schemeClr val="tx1"/>
              </a:solidFill>
              <a:effectLst/>
              <a:latin typeface="Arial" pitchFamily="34" charset="0"/>
            </a:endParaRPr>
          </a:p>
        </p:txBody>
      </p:sp>
      <p:sp>
        <p:nvSpPr>
          <p:cNvPr id="2161" name="Oval 60"/>
          <p:cNvSpPr>
            <a:spLocks noChangeArrowheads="1"/>
          </p:cNvSpPr>
          <p:nvPr/>
        </p:nvSpPr>
        <p:spPr bwMode="auto">
          <a:xfrm>
            <a:off x="3867150" y="2438401"/>
            <a:ext cx="2043113" cy="761999"/>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Graduated Understandings </a:t>
            </a:r>
            <a:endParaRPr kumimoji="0" lang="en-US" sz="1800" b="0" i="0" u="none" strike="noStrike" cap="none" normalizeH="0" baseline="0" dirty="0" smtClean="0">
              <a:ln>
                <a:noFill/>
              </a:ln>
              <a:solidFill>
                <a:schemeClr val="tx1"/>
              </a:solidFill>
              <a:effectLst/>
              <a:latin typeface="Arial" pitchFamily="34" charset="0"/>
            </a:endParaRPr>
          </a:p>
        </p:txBody>
      </p:sp>
      <p:sp>
        <p:nvSpPr>
          <p:cNvPr id="2165" name="AutoShape 63"/>
          <p:cNvSpPr>
            <a:spLocks noChangeArrowheads="1"/>
          </p:cNvSpPr>
          <p:nvPr/>
        </p:nvSpPr>
        <p:spPr bwMode="auto">
          <a:xfrm>
            <a:off x="6324600" y="1674813"/>
            <a:ext cx="1798638" cy="1179512"/>
          </a:xfrm>
          <a:prstGeom prst="triangle">
            <a:avLst>
              <a:gd name="adj" fmla="val 50000"/>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Instructional Families</a:t>
            </a:r>
            <a:endParaRPr kumimoji="0" lang="en-US" sz="1800" b="0" i="0" u="none" strike="noStrike" cap="none" normalizeH="0" baseline="0" smtClean="0">
              <a:ln>
                <a:noFill/>
              </a:ln>
              <a:solidFill>
                <a:schemeClr val="tx1"/>
              </a:solidFill>
              <a:effectLst/>
              <a:latin typeface="Arial" pitchFamily="34" charset="0"/>
            </a:endParaRPr>
          </a:p>
        </p:txBody>
      </p:sp>
      <p:sp>
        <p:nvSpPr>
          <p:cNvPr id="2126" name="Oval 65"/>
          <p:cNvSpPr>
            <a:spLocks noChangeArrowheads="1"/>
          </p:cNvSpPr>
          <p:nvPr/>
        </p:nvSpPr>
        <p:spPr bwMode="auto">
          <a:xfrm>
            <a:off x="6356350" y="3082925"/>
            <a:ext cx="1766888" cy="619125"/>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Element Cards</a:t>
            </a:r>
            <a:endParaRPr kumimoji="0" lang="en-US" sz="1800" b="0" i="0" u="none" strike="noStrike" cap="none" normalizeH="0" baseline="0" smtClean="0">
              <a:ln>
                <a:noFill/>
              </a:ln>
              <a:solidFill>
                <a:schemeClr val="tx1"/>
              </a:solidFill>
              <a:effectLst/>
              <a:latin typeface="Arial" pitchFamily="34" charset="0"/>
            </a:endParaRPr>
          </a:p>
        </p:txBody>
      </p:sp>
      <p:pic>
        <p:nvPicPr>
          <p:cNvPr id="2175" name="Picture 2" descr="small_logo.png"/>
          <p:cNvPicPr>
            <a:picLocks noChangeAspect="1" noChangeArrowheads="1"/>
          </p:cNvPicPr>
          <p:nvPr/>
        </p:nvPicPr>
        <p:blipFill>
          <a:blip r:embed="rId3" cstate="print"/>
          <a:srcRect/>
          <a:stretch>
            <a:fillRect/>
          </a:stretch>
        </p:blipFill>
        <p:spPr bwMode="auto">
          <a:xfrm>
            <a:off x="0" y="457200"/>
            <a:ext cx="1771650" cy="647700"/>
          </a:xfrm>
          <a:prstGeom prst="rect">
            <a:avLst/>
          </a:prstGeom>
          <a:noFill/>
        </p:spPr>
      </p:pic>
      <p:sp>
        <p:nvSpPr>
          <p:cNvPr id="2176" name="Rectangle 1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77" name="Rectangle 129"/>
          <p:cNvSpPr>
            <a:spLocks noChangeArrowheads="1"/>
          </p:cNvSpPr>
          <p:nvPr/>
        </p:nvSpPr>
        <p:spPr bwMode="auto">
          <a:xfrm>
            <a:off x="2057400" y="92586"/>
            <a:ext cx="48768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SCHEMA for Common Core State Standards Resources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NCSC Instructional Resources </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182" name="Rectangle 134"/>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
            </a:r>
            <a:br>
              <a:rPr kumimoji="0" lang="en-US" sz="11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188" name="Rectangle 140"/>
          <p:cNvSpPr>
            <a:spLocks noChangeArrowheads="1"/>
          </p:cNvSpPr>
          <p:nvPr/>
        </p:nvSpPr>
        <p:spPr bwMode="auto">
          <a:xfrm>
            <a:off x="0" y="2886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20" name="Straight Arrow Connector 119"/>
          <p:cNvCxnSpPr/>
          <p:nvPr/>
        </p:nvCxnSpPr>
        <p:spPr>
          <a:xfrm>
            <a:off x="1752600" y="1676400"/>
            <a:ext cx="0" cy="228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flipH="1">
            <a:off x="2514600" y="2057400"/>
            <a:ext cx="762000" cy="4572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flipH="1">
            <a:off x="2514600" y="3276600"/>
            <a:ext cx="1295400" cy="1143000"/>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V="1">
            <a:off x="2743200" y="4572000"/>
            <a:ext cx="685800" cy="228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2667000" y="5257800"/>
            <a:ext cx="838200" cy="5334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flipH="1" flipV="1">
            <a:off x="6324600" y="4495800"/>
            <a:ext cx="685800" cy="228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flipH="1">
            <a:off x="6324600" y="5410200"/>
            <a:ext cx="457200" cy="3048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a:stCxn id="2161" idx="6"/>
            <a:endCxn id="2165" idx="2"/>
          </p:cNvCxnSpPr>
          <p:nvPr/>
        </p:nvCxnSpPr>
        <p:spPr>
          <a:xfrm>
            <a:off x="5910263" y="2819401"/>
            <a:ext cx="414337" cy="3492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a:endCxn id="2126" idx="2"/>
          </p:cNvCxnSpPr>
          <p:nvPr/>
        </p:nvCxnSpPr>
        <p:spPr>
          <a:xfrm>
            <a:off x="5791200" y="3048000"/>
            <a:ext cx="565150" cy="3444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609600" y="3048000"/>
            <a:ext cx="7772400" cy="0"/>
          </a:xfrm>
          <a:prstGeom prst="line">
            <a:avLst/>
          </a:prstGeom>
          <a:ln>
            <a:prstDash val="dash"/>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25103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NCSC Project Goal</a:t>
            </a:r>
            <a:endParaRPr lang="en-US" dirty="0"/>
          </a:p>
        </p:txBody>
      </p:sp>
      <p:sp>
        <p:nvSpPr>
          <p:cNvPr id="3" name="Content Placeholder 2"/>
          <p:cNvSpPr>
            <a:spLocks noGrp="1"/>
          </p:cNvSpPr>
          <p:nvPr>
            <p:ph idx="1"/>
          </p:nvPr>
        </p:nvSpPr>
        <p:spPr>
          <a:xfrm>
            <a:off x="457200" y="1371600"/>
            <a:ext cx="8382000" cy="4525963"/>
          </a:xfrm>
        </p:spPr>
        <p:txBody>
          <a:bodyPr/>
          <a:lstStyle/>
          <a:p>
            <a:pPr algn="ctr">
              <a:buNone/>
            </a:pPr>
            <a:endParaRPr lang="en-US" sz="3000" dirty="0" smtClean="0"/>
          </a:p>
          <a:p>
            <a:pPr algn="ctr">
              <a:buNone/>
            </a:pPr>
            <a:r>
              <a:rPr lang="en-US" sz="3000" dirty="0" smtClean="0"/>
              <a:t>To develop a system of assessments </a:t>
            </a:r>
          </a:p>
          <a:p>
            <a:pPr algn="ctr">
              <a:buNone/>
            </a:pPr>
            <a:r>
              <a:rPr lang="en-US" sz="3000" dirty="0" smtClean="0"/>
              <a:t>supported by curriculum, instruction and professional development to ensure that students with the most significant cognitive disabilities achieve increasingly higher academic outcomes and leave high school ready for post-secondary options.</a:t>
            </a:r>
            <a:endParaRPr lang="en-US" sz="3000" dirty="0"/>
          </a:p>
        </p:txBody>
      </p:sp>
    </p:spTree>
    <p:extLst>
      <p:ext uri="{BB962C8B-B14F-4D97-AF65-F5344CB8AC3E}">
        <p14:creationId xmlns:p14="http://schemas.microsoft.com/office/powerpoint/2010/main" val="3869286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5029200"/>
          </a:xfrm>
        </p:spPr>
        <p:txBody>
          <a:bodyPr/>
          <a:lstStyle/>
          <a:p>
            <a:r>
              <a:rPr lang="en-US" sz="2600" dirty="0" smtClean="0"/>
              <a:t>Identify the most salient grade-level, core academic content in ELA and mathematics found in both the CCSS and the LPF;</a:t>
            </a:r>
          </a:p>
          <a:p>
            <a:r>
              <a:rPr lang="en-US" sz="2600" dirty="0" smtClean="0"/>
              <a:t>Illustrate the necessary knowledge and skills in order to reach the learning targets within the LPF and the CCSS;</a:t>
            </a:r>
          </a:p>
          <a:p>
            <a:r>
              <a:rPr lang="en-US" sz="2600" dirty="0" smtClean="0"/>
              <a:t>Focus on the core content, knowledge and skills needed at each grade to promote success at the next; and</a:t>
            </a:r>
          </a:p>
          <a:p>
            <a:r>
              <a:rPr lang="en-US" sz="2600" dirty="0" smtClean="0"/>
              <a:t>Identify priorities in each content area to guide the instruction for students in this population and for the alternate assessment.</a:t>
            </a:r>
          </a:p>
        </p:txBody>
      </p:sp>
      <p:sp>
        <p:nvSpPr>
          <p:cNvPr id="6" name="TextBox 5"/>
          <p:cNvSpPr txBox="1"/>
          <p:nvPr/>
        </p:nvSpPr>
        <p:spPr>
          <a:xfrm>
            <a:off x="533400" y="381000"/>
            <a:ext cx="7848600" cy="646331"/>
          </a:xfrm>
          <a:prstGeom prst="rect">
            <a:avLst/>
          </a:prstGeom>
          <a:ln w="317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600" b="1" dirty="0" smtClean="0">
                <a:solidFill>
                  <a:srgbClr val="1B77BC"/>
                </a:solidFill>
                <a:latin typeface="Myriad Pro"/>
                <a:ea typeface="ヒラギノ角ゴ Pro W3" charset="-128"/>
                <a:cs typeface="Myriad Pro"/>
              </a:rPr>
              <a:t>Core Content Connectors (CCCs)</a:t>
            </a:r>
          </a:p>
        </p:txBody>
      </p:sp>
    </p:spTree>
    <p:extLst>
      <p:ext uri="{BB962C8B-B14F-4D97-AF65-F5344CB8AC3E}">
        <p14:creationId xmlns:p14="http://schemas.microsoft.com/office/powerpoint/2010/main" val="2846993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lstStyle/>
          <a:p>
            <a:r>
              <a:rPr lang="en-US" dirty="0" smtClean="0"/>
              <a:t>Dual Alignment View: Math</a:t>
            </a:r>
            <a:endParaRPr lang="en-US" dirty="0"/>
          </a:p>
        </p:txBody>
      </p:sp>
      <p:pic>
        <p:nvPicPr>
          <p:cNvPr id="5" name="Content Placeholder 4"/>
          <p:cNvPicPr>
            <a:picLocks noGrp="1"/>
          </p:cNvPicPr>
          <p:nvPr>
            <p:ph idx="1"/>
          </p:nvPr>
        </p:nvPicPr>
        <p:blipFill rotWithShape="1">
          <a:blip r:embed="rId3" cstate="print"/>
          <a:srcRect l="53120" t="15240" r="3227" b="4002"/>
          <a:stretch/>
        </p:blipFill>
        <p:spPr bwMode="auto">
          <a:xfrm>
            <a:off x="533400" y="1066800"/>
            <a:ext cx="8382000" cy="5486400"/>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4294967295"/>
          </p:nvPr>
        </p:nvSpPr>
        <p:spPr>
          <a:xfrm>
            <a:off x="7010400" y="6356350"/>
            <a:ext cx="2133600" cy="365125"/>
          </a:xfrm>
        </p:spPr>
        <p:txBody>
          <a:bodyPr/>
          <a:lstStyle/>
          <a:p>
            <a:fld id="{28AF9A73-6AB0-4A83-B66A-7D5DC2A71963}" type="slidenum">
              <a:rPr lang="en-US" smtClean="0"/>
              <a:pPr/>
              <a:t>21</a:t>
            </a:fld>
            <a:endParaRPr lang="en-US"/>
          </a:p>
        </p:txBody>
      </p:sp>
    </p:spTree>
    <p:extLst>
      <p:ext uri="{BB962C8B-B14F-4D97-AF65-F5344CB8AC3E}">
        <p14:creationId xmlns:p14="http://schemas.microsoft.com/office/powerpoint/2010/main" val="1674121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gram 1"/>
          <p:cNvSpPr>
            <a:spLocks noChangeArrowheads="1"/>
          </p:cNvSpPr>
          <p:nvPr/>
        </p:nvSpPr>
        <p:spPr bwMode="auto">
          <a:xfrm>
            <a:off x="0" y="1371600"/>
            <a:ext cx="9305925"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125"/>
          <p:cNvSpPr>
            <a:spLocks noChangeShapeType="1"/>
          </p:cNvSpPr>
          <p:nvPr/>
        </p:nvSpPr>
        <p:spPr bwMode="auto">
          <a:xfrm rot="5400000">
            <a:off x="4537868" y="3993357"/>
            <a:ext cx="811213" cy="0"/>
          </a:xfrm>
          <a:prstGeom prst="straightConnector1">
            <a:avLst/>
          </a:prstGeom>
          <a:noFill/>
          <a:ln w="63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 name="Text Box 137"/>
          <p:cNvSpPr>
            <a:spLocks noChangeArrowheads="1"/>
          </p:cNvSpPr>
          <p:nvPr/>
        </p:nvSpPr>
        <p:spPr bwMode="auto">
          <a:xfrm>
            <a:off x="6324600" y="1146175"/>
            <a:ext cx="2276475" cy="45085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Learning Progressions Frameworks</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AutoShape 113"/>
          <p:cNvSpPr>
            <a:spLocks noChangeArrowheads="1"/>
          </p:cNvSpPr>
          <p:nvPr/>
        </p:nvSpPr>
        <p:spPr bwMode="auto">
          <a:xfrm>
            <a:off x="3514725" y="1146175"/>
            <a:ext cx="2505075" cy="50323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Core Content Connectors</a:t>
            </a:r>
            <a:endParaRPr kumimoji="0" lang="en-US" sz="1800" b="0" i="0" u="none" strike="noStrike" cap="none" normalizeH="0" baseline="0" smtClean="0">
              <a:ln>
                <a:noFill/>
              </a:ln>
              <a:solidFill>
                <a:schemeClr val="tx1"/>
              </a:solidFill>
              <a:effectLst/>
              <a:latin typeface="Arial" pitchFamily="34" charset="0"/>
            </a:endParaRPr>
          </a:p>
        </p:txBody>
      </p:sp>
      <p:sp>
        <p:nvSpPr>
          <p:cNvPr id="7" name="Text Box 138"/>
          <p:cNvSpPr txBox="1">
            <a:spLocks noChangeArrowheads="1"/>
          </p:cNvSpPr>
          <p:nvPr/>
        </p:nvSpPr>
        <p:spPr bwMode="auto">
          <a:xfrm>
            <a:off x="942975" y="1146175"/>
            <a:ext cx="2105025" cy="45085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Common Core State Standards</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AutoShape 145"/>
          <p:cNvSpPr>
            <a:spLocks noChangeShapeType="1"/>
          </p:cNvSpPr>
          <p:nvPr/>
        </p:nvSpPr>
        <p:spPr bwMode="auto">
          <a:xfrm rot="10800000">
            <a:off x="6076950" y="1400175"/>
            <a:ext cx="1619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 name="AutoShape 146"/>
          <p:cNvSpPr>
            <a:spLocks noChangeShapeType="1"/>
          </p:cNvSpPr>
          <p:nvPr/>
        </p:nvSpPr>
        <p:spPr bwMode="auto">
          <a:xfrm>
            <a:off x="3124200" y="1362075"/>
            <a:ext cx="29527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 name="Text Box 142"/>
          <p:cNvSpPr txBox="1">
            <a:spLocks noChangeArrowheads="1"/>
          </p:cNvSpPr>
          <p:nvPr/>
        </p:nvSpPr>
        <p:spPr bwMode="auto">
          <a:xfrm>
            <a:off x="449263" y="2060575"/>
            <a:ext cx="1731962" cy="29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2" name="AutoShape 143"/>
          <p:cNvSpPr>
            <a:spLocks noChangeArrowheads="1"/>
          </p:cNvSpPr>
          <p:nvPr/>
        </p:nvSpPr>
        <p:spPr bwMode="auto">
          <a:xfrm>
            <a:off x="6800850" y="4662488"/>
            <a:ext cx="2025650" cy="928687"/>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Instructional Resource Guide</a:t>
            </a:r>
            <a:endParaRPr kumimoji="0" lang="en-US" sz="1800" b="0" i="0" u="none" strike="noStrike" cap="none" normalizeH="0" baseline="0" smtClean="0">
              <a:ln>
                <a:noFill/>
              </a:ln>
              <a:solidFill>
                <a:schemeClr val="tx1"/>
              </a:solidFill>
              <a:effectLst/>
              <a:latin typeface="Arial" pitchFamily="34" charset="0"/>
            </a:endParaRPr>
          </a:p>
        </p:txBody>
      </p:sp>
      <p:grpSp>
        <p:nvGrpSpPr>
          <p:cNvPr id="13" name="Group 59"/>
          <p:cNvGrpSpPr>
            <a:grpSpLocks/>
          </p:cNvGrpSpPr>
          <p:nvPr/>
        </p:nvGrpSpPr>
        <p:grpSpPr bwMode="auto">
          <a:xfrm>
            <a:off x="663575" y="1674813"/>
            <a:ext cx="2217738" cy="1479550"/>
            <a:chOff x="2060" y="3100"/>
            <a:chExt cx="2957" cy="1528"/>
          </a:xfrm>
        </p:grpSpPr>
        <p:sp>
          <p:nvSpPr>
            <p:cNvPr id="14" name="AutoShape 141"/>
            <p:cNvSpPr>
              <a:spLocks noChangeArrowheads="1"/>
            </p:cNvSpPr>
            <p:nvPr/>
          </p:nvSpPr>
          <p:spPr bwMode="auto">
            <a:xfrm>
              <a:off x="2060" y="3100"/>
              <a:ext cx="2957" cy="1528"/>
            </a:xfrm>
            <a:prstGeom prst="flowChartExtract">
              <a:avLst/>
            </a:prstGeom>
            <a:noFill/>
            <a:ln w="12700">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 name="Text Box 150"/>
            <p:cNvSpPr txBox="1">
              <a:spLocks noChangeArrowheads="1"/>
            </p:cNvSpPr>
            <p:nvPr/>
          </p:nvSpPr>
          <p:spPr bwMode="auto">
            <a:xfrm>
              <a:off x="2947" y="3832"/>
              <a:ext cx="1276" cy="715"/>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Content</a:t>
              </a:r>
              <a:endParaRPr kumimoji="0" lang="en-US" sz="110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Modules</a:t>
              </a:r>
              <a:endParaRPr kumimoji="0" lang="en-US" sz="1100" i="0" u="none" strike="noStrike" cap="none" normalizeH="0" baseline="0" dirty="0" smtClean="0">
                <a:ln>
                  <a:noFill/>
                </a:ln>
                <a:solidFill>
                  <a:schemeClr val="tx1"/>
                </a:solidFill>
                <a:effectLst/>
                <a:latin typeface="Arial" pitchFamily="34" charset="0"/>
              </a:endParaRPr>
            </a:p>
          </p:txBody>
        </p:sp>
      </p:grpSp>
      <p:sp>
        <p:nvSpPr>
          <p:cNvPr id="16" name="AutoShape 157"/>
          <p:cNvSpPr>
            <a:spLocks noChangeArrowheads="1"/>
          </p:cNvSpPr>
          <p:nvPr/>
        </p:nvSpPr>
        <p:spPr bwMode="auto">
          <a:xfrm>
            <a:off x="663575" y="4556125"/>
            <a:ext cx="2043113" cy="911225"/>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Curriculum Resource Guides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7" name="Group 56"/>
          <p:cNvGrpSpPr>
            <a:grpSpLocks/>
          </p:cNvGrpSpPr>
          <p:nvPr/>
        </p:nvGrpSpPr>
        <p:grpSpPr bwMode="auto">
          <a:xfrm>
            <a:off x="6734175" y="5973763"/>
            <a:ext cx="2409825" cy="884237"/>
            <a:chOff x="11795" y="10067"/>
            <a:chExt cx="3795" cy="1393"/>
          </a:xfrm>
        </p:grpSpPr>
        <p:sp>
          <p:nvSpPr>
            <p:cNvPr id="18" name="Text Box 47"/>
            <p:cNvSpPr txBox="1">
              <a:spLocks noChangeArrowheads="1"/>
            </p:cNvSpPr>
            <p:nvPr/>
          </p:nvSpPr>
          <p:spPr bwMode="auto">
            <a:xfrm>
              <a:off x="11795" y="10067"/>
              <a:ext cx="3795" cy="13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=Standards documents</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Documents that promote teacher understanding of the content</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 Documents that promote instruction of the content</a:t>
              </a:r>
              <a:endParaRPr kumimoji="0" lang="en-US" sz="1800" b="0" i="0" u="none" strike="noStrike" cap="none" normalizeH="0" baseline="0" smtClean="0">
                <a:ln>
                  <a:noFill/>
                </a:ln>
                <a:solidFill>
                  <a:schemeClr val="tx1"/>
                </a:solidFill>
                <a:effectLst/>
                <a:latin typeface="Arial" pitchFamily="34" charset="0"/>
              </a:endParaRPr>
            </a:p>
          </p:txBody>
        </p:sp>
        <p:sp>
          <p:nvSpPr>
            <p:cNvPr id="19" name="Rectangle 48"/>
            <p:cNvSpPr>
              <a:spLocks noChangeArrowheads="1"/>
            </p:cNvSpPr>
            <p:nvPr/>
          </p:nvSpPr>
          <p:spPr bwMode="auto">
            <a:xfrm>
              <a:off x="11896" y="10230"/>
              <a:ext cx="388" cy="143"/>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AutoShape 49"/>
            <p:cNvSpPr>
              <a:spLocks noChangeArrowheads="1"/>
            </p:cNvSpPr>
            <p:nvPr/>
          </p:nvSpPr>
          <p:spPr bwMode="auto">
            <a:xfrm>
              <a:off x="11970" y="10448"/>
              <a:ext cx="206" cy="213"/>
            </a:xfrm>
            <a:prstGeom prst="triangle">
              <a:avLst>
                <a:gd name="adj" fmla="val 50000"/>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50"/>
            <p:cNvSpPr>
              <a:spLocks noChangeArrowheads="1"/>
            </p:cNvSpPr>
            <p:nvPr/>
          </p:nvSpPr>
          <p:spPr bwMode="auto">
            <a:xfrm>
              <a:off x="11896" y="10951"/>
              <a:ext cx="314" cy="143"/>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ext Box 119"/>
          <p:cNvSpPr txBox="1">
            <a:spLocks noChangeArrowheads="1"/>
          </p:cNvSpPr>
          <p:nvPr/>
        </p:nvSpPr>
        <p:spPr bwMode="auto">
          <a:xfrm>
            <a:off x="4278313" y="2568575"/>
            <a:ext cx="0" cy="1588"/>
          </a:xfrm>
          <a:prstGeom prst="rect">
            <a:avLst/>
          </a:prstGeom>
          <a:solidFill>
            <a:srgbClr val="FFFFFF"/>
          </a:solidFill>
          <a:ln w="2857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23" name="Group 58"/>
          <p:cNvGrpSpPr>
            <a:grpSpLocks/>
          </p:cNvGrpSpPr>
          <p:nvPr/>
        </p:nvGrpSpPr>
        <p:grpSpPr bwMode="auto">
          <a:xfrm>
            <a:off x="3622675" y="3446463"/>
            <a:ext cx="2638425" cy="3087687"/>
            <a:chOff x="6424" y="5799"/>
            <a:chExt cx="4154" cy="4862"/>
          </a:xfrm>
        </p:grpSpPr>
        <p:grpSp>
          <p:nvGrpSpPr>
            <p:cNvPr id="24" name="Group 126"/>
            <p:cNvGrpSpPr>
              <a:grpSpLocks/>
            </p:cNvGrpSpPr>
            <p:nvPr/>
          </p:nvGrpSpPr>
          <p:grpSpPr bwMode="auto">
            <a:xfrm>
              <a:off x="7382" y="5799"/>
              <a:ext cx="2145" cy="952"/>
              <a:chOff x="6930" y="7395"/>
              <a:chExt cx="2490" cy="525"/>
            </a:xfrm>
          </p:grpSpPr>
          <p:sp>
            <p:nvSpPr>
              <p:cNvPr id="37" name="AutoShape 127"/>
              <p:cNvSpPr>
                <a:spLocks noChangeShapeType="1"/>
              </p:cNvSpPr>
              <p:nvPr/>
            </p:nvSpPr>
            <p:spPr bwMode="auto">
              <a:xfrm>
                <a:off x="8265" y="7395"/>
                <a:ext cx="1155" cy="525"/>
              </a:xfrm>
              <a:prstGeom prst="bentConnector3">
                <a:avLst>
                  <a:gd name="adj1" fmla="val 100606"/>
                </a:avLst>
              </a:prstGeom>
              <a:noFill/>
              <a:ln w="1270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8" name="AutoShape 128"/>
              <p:cNvSpPr>
                <a:spLocks noChangeShapeType="1"/>
              </p:cNvSpPr>
              <p:nvPr/>
            </p:nvSpPr>
            <p:spPr bwMode="auto">
              <a:xfrm rot="10800000" flipV="1">
                <a:off x="6930" y="7395"/>
                <a:ext cx="1305" cy="495"/>
              </a:xfrm>
              <a:prstGeom prst="bentConnector3">
                <a:avLst>
                  <a:gd name="adj1" fmla="val 99231"/>
                </a:avLst>
              </a:prstGeom>
              <a:noFill/>
              <a:ln w="1270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5" name="Group 120"/>
            <p:cNvGrpSpPr>
              <a:grpSpLocks/>
            </p:cNvGrpSpPr>
            <p:nvPr/>
          </p:nvGrpSpPr>
          <p:grpSpPr bwMode="auto">
            <a:xfrm>
              <a:off x="7224" y="8383"/>
              <a:ext cx="2547" cy="755"/>
              <a:chOff x="6765" y="8820"/>
              <a:chExt cx="2955" cy="416"/>
            </a:xfrm>
          </p:grpSpPr>
          <p:sp>
            <p:nvSpPr>
              <p:cNvPr id="34" name="AutoShape 121"/>
              <p:cNvSpPr>
                <a:spLocks noChangeShapeType="1"/>
              </p:cNvSpPr>
              <p:nvPr/>
            </p:nvSpPr>
            <p:spPr bwMode="auto">
              <a:xfrm>
                <a:off x="8264"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5" name="AutoShape 122"/>
              <p:cNvSpPr>
                <a:spLocks noChangeShapeType="1"/>
              </p:cNvSpPr>
              <p:nvPr/>
            </p:nvSpPr>
            <p:spPr bwMode="auto">
              <a:xfrm>
                <a:off x="6765"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 name="AutoShape 123"/>
              <p:cNvSpPr>
                <a:spLocks noChangeShapeType="1"/>
              </p:cNvSpPr>
              <p:nvPr/>
            </p:nvSpPr>
            <p:spPr bwMode="auto">
              <a:xfrm>
                <a:off x="9719"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6" name="Group 129"/>
            <p:cNvGrpSpPr>
              <a:grpSpLocks/>
            </p:cNvGrpSpPr>
            <p:nvPr/>
          </p:nvGrpSpPr>
          <p:grpSpPr bwMode="auto">
            <a:xfrm>
              <a:off x="6424" y="6479"/>
              <a:ext cx="4154" cy="1850"/>
              <a:chOff x="6045" y="7935"/>
              <a:chExt cx="4821" cy="1020"/>
            </a:xfrm>
          </p:grpSpPr>
          <p:sp>
            <p:nvSpPr>
              <p:cNvPr id="31" name="AutoShape 130"/>
              <p:cNvSpPr>
                <a:spLocks noChangeArrowheads="1"/>
              </p:cNvSpPr>
              <p:nvPr/>
            </p:nvSpPr>
            <p:spPr bwMode="auto">
              <a:xfrm>
                <a:off x="757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MS  Unit UDLs</a:t>
                </a:r>
                <a:endParaRPr kumimoji="0" lang="en-US" sz="1800" b="0" i="0" u="none" strike="noStrike" cap="none" normalizeH="0" baseline="0" smtClean="0">
                  <a:ln>
                    <a:noFill/>
                  </a:ln>
                  <a:solidFill>
                    <a:schemeClr val="tx1"/>
                  </a:solidFill>
                  <a:effectLst/>
                  <a:latin typeface="Arial" pitchFamily="34" charset="0"/>
                </a:endParaRPr>
              </a:p>
            </p:txBody>
          </p:sp>
          <p:sp>
            <p:nvSpPr>
              <p:cNvPr id="32" name="AutoShape 131"/>
              <p:cNvSpPr>
                <a:spLocks noChangeArrowheads="1"/>
              </p:cNvSpPr>
              <p:nvPr/>
            </p:nvSpPr>
            <p:spPr bwMode="auto">
              <a:xfrm>
                <a:off x="604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Ele Unit </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UDLs</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33" name="AutoShape 132"/>
              <p:cNvSpPr>
                <a:spLocks noChangeArrowheads="1"/>
              </p:cNvSpPr>
              <p:nvPr/>
            </p:nvSpPr>
            <p:spPr bwMode="auto">
              <a:xfrm>
                <a:off x="919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HS  Unit UDLs</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27" name="Group 133"/>
            <p:cNvGrpSpPr>
              <a:grpSpLocks/>
            </p:cNvGrpSpPr>
            <p:nvPr/>
          </p:nvGrpSpPr>
          <p:grpSpPr bwMode="auto">
            <a:xfrm>
              <a:off x="6424" y="8893"/>
              <a:ext cx="4077" cy="1768"/>
              <a:chOff x="6045" y="9371"/>
              <a:chExt cx="4732" cy="975"/>
            </a:xfrm>
          </p:grpSpPr>
          <p:sp>
            <p:nvSpPr>
              <p:cNvPr id="28" name="AutoShape 134"/>
              <p:cNvSpPr>
                <a:spLocks noChangeArrowheads="1"/>
              </p:cNvSpPr>
              <p:nvPr/>
            </p:nvSpPr>
            <p:spPr bwMode="auto">
              <a:xfrm>
                <a:off x="7575" y="9371"/>
                <a:ext cx="1671"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MS MASSIs  &amp; </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LASSIs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9" name="AutoShape 135"/>
              <p:cNvSpPr>
                <a:spLocks noChangeArrowheads="1"/>
              </p:cNvSpPr>
              <p:nvPr/>
            </p:nvSpPr>
            <p:spPr bwMode="auto">
              <a:xfrm>
                <a:off x="6045" y="9371"/>
                <a:ext cx="1671"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Ele</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MASSIs &amp;</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LASSIs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30" name="AutoShape 136"/>
              <p:cNvSpPr>
                <a:spLocks noChangeArrowheads="1"/>
              </p:cNvSpPr>
              <p:nvPr/>
            </p:nvSpPr>
            <p:spPr bwMode="auto">
              <a:xfrm>
                <a:off x="9105" y="9371"/>
                <a:ext cx="1672"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HS MASSIs &amp;</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LASSIs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grpSp>
      <p:sp>
        <p:nvSpPr>
          <p:cNvPr id="39" name="Text Box 54"/>
          <p:cNvSpPr txBox="1">
            <a:spLocks noChangeArrowheads="1"/>
          </p:cNvSpPr>
          <p:nvPr/>
        </p:nvSpPr>
        <p:spPr bwMode="auto">
          <a:xfrm>
            <a:off x="0" y="1244600"/>
            <a:ext cx="381000" cy="1927225"/>
          </a:xfrm>
          <a:prstGeom prst="rect">
            <a:avLst/>
          </a:prstGeom>
          <a:solidFill>
            <a:srgbClr val="CCC0D9"/>
          </a:solidFill>
          <a:ln w="19050">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TO TEACH</a:t>
            </a:r>
            <a:endParaRPr kumimoji="0" lang="en-US" sz="1800" b="0" i="0" u="none" strike="noStrike" cap="none" normalizeH="0" baseline="0" dirty="0" smtClean="0">
              <a:ln>
                <a:noFill/>
              </a:ln>
              <a:solidFill>
                <a:schemeClr val="tx1"/>
              </a:solidFill>
              <a:effectLst/>
              <a:latin typeface="Arial" pitchFamily="34" charset="0"/>
            </a:endParaRPr>
          </a:p>
        </p:txBody>
      </p:sp>
      <p:sp>
        <p:nvSpPr>
          <p:cNvPr id="40" name="Text Box 55"/>
          <p:cNvSpPr txBox="1">
            <a:spLocks noChangeArrowheads="1"/>
          </p:cNvSpPr>
          <p:nvPr/>
        </p:nvSpPr>
        <p:spPr bwMode="auto">
          <a:xfrm>
            <a:off x="0" y="3733800"/>
            <a:ext cx="371475" cy="1927225"/>
          </a:xfrm>
          <a:prstGeom prst="rect">
            <a:avLst/>
          </a:prstGeom>
          <a:solidFill>
            <a:srgbClr val="FDE9D9"/>
          </a:solidFill>
          <a:ln w="19050">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TO TEACH</a:t>
            </a:r>
            <a:endParaRPr kumimoji="0" lang="en-US" sz="1800" b="0" i="0" u="none" strike="noStrike" cap="none" normalizeH="0" baseline="0" dirty="0" smtClean="0">
              <a:ln>
                <a:noFill/>
              </a:ln>
              <a:solidFill>
                <a:schemeClr val="tx1"/>
              </a:solidFill>
              <a:effectLst/>
              <a:latin typeface="Arial" pitchFamily="34" charset="0"/>
            </a:endParaRPr>
          </a:p>
        </p:txBody>
      </p:sp>
      <p:sp>
        <p:nvSpPr>
          <p:cNvPr id="41" name="Oval 60"/>
          <p:cNvSpPr>
            <a:spLocks noChangeArrowheads="1"/>
          </p:cNvSpPr>
          <p:nvPr/>
        </p:nvSpPr>
        <p:spPr bwMode="auto">
          <a:xfrm>
            <a:off x="3352800" y="2133600"/>
            <a:ext cx="2728913" cy="1295400"/>
          </a:xfrm>
          <a:prstGeom prst="ellipse">
            <a:avLst/>
          </a:prstGeom>
          <a:solidFill>
            <a:schemeClr val="accent4">
              <a:lumMod val="40000"/>
              <a:lumOff val="60000"/>
            </a:schemeClr>
          </a:solidFill>
          <a:ln>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Graduated Understandings </a:t>
            </a:r>
            <a:endParaRPr kumimoji="0" lang="en-US" b="1" i="0" u="none" strike="noStrike" cap="none" normalizeH="0" baseline="0" dirty="0" smtClean="0">
              <a:ln>
                <a:noFill/>
              </a:ln>
              <a:solidFill>
                <a:schemeClr val="tx1"/>
              </a:solidFill>
              <a:effectLst/>
              <a:latin typeface="Arial" pitchFamily="34" charset="0"/>
            </a:endParaRPr>
          </a:p>
        </p:txBody>
      </p:sp>
      <p:sp>
        <p:nvSpPr>
          <p:cNvPr id="42" name="AutoShape 63"/>
          <p:cNvSpPr>
            <a:spLocks noChangeArrowheads="1"/>
          </p:cNvSpPr>
          <p:nvPr/>
        </p:nvSpPr>
        <p:spPr bwMode="auto">
          <a:xfrm>
            <a:off x="6400800" y="1905000"/>
            <a:ext cx="2286000" cy="949324"/>
          </a:xfrm>
          <a:prstGeom prst="triangle">
            <a:avLst>
              <a:gd name="adj" fmla="val 50000"/>
            </a:avLst>
          </a:prstGeom>
          <a:solidFill>
            <a:schemeClr val="accent4">
              <a:lumMod val="20000"/>
              <a:lumOff val="80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Instructional Families</a:t>
            </a:r>
            <a:endParaRPr kumimoji="0" lang="en-US" sz="1400" b="1" i="0" u="none" strike="noStrike" cap="none" normalizeH="0" baseline="0" dirty="0" smtClean="0">
              <a:ln>
                <a:noFill/>
              </a:ln>
              <a:solidFill>
                <a:schemeClr val="tx1"/>
              </a:solidFill>
              <a:effectLst/>
              <a:latin typeface="Arial" pitchFamily="34" charset="0"/>
            </a:endParaRPr>
          </a:p>
        </p:txBody>
      </p:sp>
      <p:sp>
        <p:nvSpPr>
          <p:cNvPr id="43" name="Oval 65"/>
          <p:cNvSpPr>
            <a:spLocks noChangeArrowheads="1"/>
          </p:cNvSpPr>
          <p:nvPr/>
        </p:nvSpPr>
        <p:spPr bwMode="auto">
          <a:xfrm>
            <a:off x="6705600" y="3276600"/>
            <a:ext cx="1766888" cy="619125"/>
          </a:xfrm>
          <a:prstGeom prst="ellipse">
            <a:avLst/>
          </a:prstGeom>
          <a:solidFill>
            <a:schemeClr val="accent6">
              <a:lumMod val="20000"/>
              <a:lumOff val="80000"/>
            </a:schemeClr>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Element Cards</a:t>
            </a:r>
            <a:endParaRPr kumimoji="0" lang="en-US" sz="1400" b="1" i="0" u="none" strike="noStrike" cap="none" normalizeH="0" baseline="0" dirty="0" smtClean="0">
              <a:ln>
                <a:noFill/>
              </a:ln>
              <a:solidFill>
                <a:schemeClr val="tx1"/>
              </a:solidFill>
              <a:effectLst/>
              <a:latin typeface="Arial" pitchFamily="34" charset="0"/>
            </a:endParaRPr>
          </a:p>
        </p:txBody>
      </p:sp>
      <p:pic>
        <p:nvPicPr>
          <p:cNvPr id="44" name="Picture 2" descr="small_logo.png"/>
          <p:cNvPicPr>
            <a:picLocks noChangeAspect="1" noChangeArrowheads="1"/>
          </p:cNvPicPr>
          <p:nvPr/>
        </p:nvPicPr>
        <p:blipFill>
          <a:blip r:embed="rId3" cstate="print"/>
          <a:srcRect/>
          <a:stretch>
            <a:fillRect/>
          </a:stretch>
        </p:blipFill>
        <p:spPr bwMode="auto">
          <a:xfrm>
            <a:off x="0" y="457200"/>
            <a:ext cx="1771650" cy="647700"/>
          </a:xfrm>
          <a:prstGeom prst="rect">
            <a:avLst/>
          </a:prstGeom>
          <a:noFill/>
        </p:spPr>
      </p:pic>
      <p:sp>
        <p:nvSpPr>
          <p:cNvPr id="45"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 name="Rectangle 53"/>
          <p:cNvSpPr>
            <a:spLocks noChangeArrowheads="1"/>
          </p:cNvSpPr>
          <p:nvPr/>
        </p:nvSpPr>
        <p:spPr bwMode="auto">
          <a:xfrm>
            <a:off x="914400" y="131802"/>
            <a:ext cx="74676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400" b="1" dirty="0" smtClean="0">
                <a:latin typeface="Calibri" pitchFamily="34" charset="0"/>
                <a:ea typeface="Calibri" pitchFamily="34" charset="0"/>
                <a:cs typeface="Times New Roman" pitchFamily="18" charset="0"/>
              </a:rPr>
              <a:t>SCHEMA for Common Core State Standards Resources</a:t>
            </a:r>
            <a:endParaRPr lang="en-US" sz="2400" dirty="0" smtClean="0">
              <a:latin typeface="Arial" pitchFamily="34" charset="0"/>
            </a:endParaRPr>
          </a:p>
          <a:p>
            <a:pPr lvl="0" algn="ctr" eaLnBrk="0" fontAlgn="base" hangingPunct="0">
              <a:spcBef>
                <a:spcPct val="0"/>
              </a:spcBef>
              <a:spcAft>
                <a:spcPct val="0"/>
              </a:spcAft>
            </a:pPr>
            <a:r>
              <a:rPr lang="en-US" sz="2400" dirty="0" smtClean="0">
                <a:latin typeface="Calibri" pitchFamily="34" charset="0"/>
                <a:ea typeface="Calibri" pitchFamily="34" charset="0"/>
                <a:cs typeface="Times New Roman" pitchFamily="18" charset="0"/>
              </a:rPr>
              <a:t> </a:t>
            </a:r>
            <a:r>
              <a:rPr lang="en-US" sz="2400" b="1" dirty="0" smtClean="0">
                <a:latin typeface="Calibri" pitchFamily="34" charset="0"/>
                <a:ea typeface="Calibri" pitchFamily="34" charset="0"/>
                <a:cs typeface="Times New Roman" pitchFamily="18" charset="0"/>
              </a:rPr>
              <a:t>NCSC Instructional Resources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7" name="Rectangle 5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
            </a:r>
            <a:br>
              <a:rPr kumimoji="0" lang="en-US" sz="11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8" name="Rectangle 64"/>
          <p:cNvSpPr>
            <a:spLocks noChangeArrowheads="1"/>
          </p:cNvSpPr>
          <p:nvPr/>
        </p:nvSpPr>
        <p:spPr bwMode="auto">
          <a:xfrm>
            <a:off x="0" y="2886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49" name="Straight Arrow Connector 48"/>
          <p:cNvCxnSpPr/>
          <p:nvPr/>
        </p:nvCxnSpPr>
        <p:spPr>
          <a:xfrm flipH="1">
            <a:off x="2514600" y="1752600"/>
            <a:ext cx="1066800" cy="6858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2209800" y="3352800"/>
            <a:ext cx="1295400" cy="990600"/>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2743200" y="4495800"/>
            <a:ext cx="685800" cy="228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2743200" y="5257800"/>
            <a:ext cx="762000" cy="4572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flipV="1">
            <a:off x="6400800" y="4495800"/>
            <a:ext cx="762000" cy="1524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6248400" y="5257800"/>
            <a:ext cx="457200" cy="228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800600" y="1752600"/>
            <a:ext cx="0" cy="4572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1" idx="6"/>
            <a:endCxn id="42" idx="2"/>
          </p:cNvCxnSpPr>
          <p:nvPr/>
        </p:nvCxnSpPr>
        <p:spPr>
          <a:xfrm>
            <a:off x="6081713" y="2781300"/>
            <a:ext cx="319087" cy="730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43" idx="2"/>
          </p:cNvCxnSpPr>
          <p:nvPr/>
        </p:nvCxnSpPr>
        <p:spPr>
          <a:xfrm>
            <a:off x="5911850" y="3165475"/>
            <a:ext cx="793750" cy="4206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57200" y="3276600"/>
            <a:ext cx="8382000" cy="0"/>
          </a:xfrm>
          <a:prstGeom prst="line">
            <a:avLst/>
          </a:prstGeom>
          <a:ln>
            <a:prstDash val="dash"/>
          </a:ln>
        </p:spPr>
        <p:style>
          <a:lnRef idx="2">
            <a:schemeClr val="accent4"/>
          </a:lnRef>
          <a:fillRef idx="0">
            <a:schemeClr val="accent4"/>
          </a:fillRef>
          <a:effectRef idx="1">
            <a:schemeClr val="accent4"/>
          </a:effectRef>
          <a:fontRef idx="minor">
            <a:schemeClr val="tx1"/>
          </a:fontRef>
        </p:style>
      </p:cxnSp>
      <p:sp>
        <p:nvSpPr>
          <p:cNvPr id="58" name="Slide Number Placeholder 57"/>
          <p:cNvSpPr>
            <a:spLocks noGrp="1"/>
          </p:cNvSpPr>
          <p:nvPr>
            <p:ph type="sldNum" sz="quarter" idx="12"/>
          </p:nvPr>
        </p:nvSpPr>
        <p:spPr/>
        <p:txBody>
          <a:bodyPr/>
          <a:lstStyle/>
          <a:p>
            <a:fld id="{28AF9A73-6AB0-4A83-B66A-7D5DC2A71963}" type="slidenum">
              <a:rPr lang="en-US" smtClean="0"/>
              <a:pPr/>
              <a:t>22</a:t>
            </a:fld>
            <a:endParaRPr lang="en-US"/>
          </a:p>
        </p:txBody>
      </p:sp>
    </p:spTree>
    <p:extLst>
      <p:ext uri="{BB962C8B-B14F-4D97-AF65-F5344CB8AC3E}">
        <p14:creationId xmlns:p14="http://schemas.microsoft.com/office/powerpoint/2010/main" val="619698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Graduated Understandings</a:t>
            </a:r>
            <a:endParaRPr lang="en-US" sz="4000" dirty="0"/>
          </a:p>
        </p:txBody>
      </p:sp>
      <p:sp>
        <p:nvSpPr>
          <p:cNvPr id="3" name="Content Placeholder 2"/>
          <p:cNvSpPr>
            <a:spLocks noGrp="1"/>
          </p:cNvSpPr>
          <p:nvPr>
            <p:ph idx="1"/>
          </p:nvPr>
        </p:nvSpPr>
        <p:spPr>
          <a:xfrm>
            <a:off x="457200" y="1143000"/>
            <a:ext cx="8229600" cy="5029200"/>
          </a:xfrm>
        </p:spPr>
        <p:txBody>
          <a:bodyPr/>
          <a:lstStyle/>
          <a:p>
            <a:pPr lvl="0"/>
            <a:r>
              <a:rPr lang="en-US" sz="3000" dirty="0" smtClean="0"/>
              <a:t>Instructional Families:</a:t>
            </a:r>
          </a:p>
          <a:p>
            <a:pPr lvl="1"/>
            <a:r>
              <a:rPr lang="en-US" sz="2400" dirty="0" smtClean="0"/>
              <a:t>Provide educators with easily interpreted visual representations of the areas of curricular emphasis within and across grades; and</a:t>
            </a:r>
          </a:p>
          <a:p>
            <a:pPr lvl="1"/>
            <a:r>
              <a:rPr lang="en-US" sz="2400" dirty="0" smtClean="0"/>
              <a:t>Reference the CCSS and the Learning Targets of the Learning Progression Frameworks.</a:t>
            </a:r>
          </a:p>
          <a:p>
            <a:pPr lvl="0"/>
            <a:r>
              <a:rPr lang="en-US" sz="3000" dirty="0" smtClean="0"/>
              <a:t>Element Cards:</a:t>
            </a:r>
          </a:p>
          <a:p>
            <a:pPr lvl="1"/>
            <a:r>
              <a:rPr lang="en-US" sz="2400" dirty="0" smtClean="0"/>
              <a:t>Define the Essential Understandings as Concrete Understandings and Representational Understandings derived from the Core Content Connectors; and</a:t>
            </a:r>
          </a:p>
          <a:p>
            <a:pPr lvl="1"/>
            <a:r>
              <a:rPr lang="en-US" sz="2400" dirty="0" smtClean="0"/>
              <a:t>Articulate suggested  instructional strategies, supports and scaffolds. </a:t>
            </a:r>
            <a:endParaRPr lang="en-US" sz="2400" dirty="0"/>
          </a:p>
        </p:txBody>
      </p:sp>
    </p:spTree>
    <p:extLst>
      <p:ext uri="{BB962C8B-B14F-4D97-AF65-F5344CB8AC3E}">
        <p14:creationId xmlns:p14="http://schemas.microsoft.com/office/powerpoint/2010/main" val="3965870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28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Up Arrow Callout 8"/>
          <p:cNvSpPr/>
          <p:nvPr/>
        </p:nvSpPr>
        <p:spPr>
          <a:xfrm>
            <a:off x="3048000" y="5638800"/>
            <a:ext cx="3276600" cy="9144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Five Instructional families for Data Analysis I &amp; II</a:t>
            </a:r>
          </a:p>
        </p:txBody>
      </p:sp>
      <p:sp>
        <p:nvSpPr>
          <p:cNvPr id="13" name="Cloud Callout 12"/>
          <p:cNvSpPr/>
          <p:nvPr/>
        </p:nvSpPr>
        <p:spPr>
          <a:xfrm>
            <a:off x="4419600" y="141514"/>
            <a:ext cx="4724400" cy="1502229"/>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t>Grade-span </a:t>
            </a:r>
            <a:r>
              <a:rPr lang="en-US" dirty="0"/>
              <a:t>Learning Targets from the Learning Progression Frameworks</a:t>
            </a:r>
          </a:p>
          <a:p>
            <a:pPr algn="ctr"/>
            <a:endParaRPr lang="en-US" dirty="0"/>
          </a:p>
        </p:txBody>
      </p:sp>
      <p:sp>
        <p:nvSpPr>
          <p:cNvPr id="14" name="Explosion 2 13"/>
          <p:cNvSpPr/>
          <p:nvPr/>
        </p:nvSpPr>
        <p:spPr>
          <a:xfrm>
            <a:off x="1143000" y="2895599"/>
            <a:ext cx="5473507" cy="2438401"/>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Distribution of Instructional Families and the number of related CCCs by grade</a:t>
            </a:r>
          </a:p>
        </p:txBody>
      </p:sp>
    </p:spTree>
    <p:extLst>
      <p:ext uri="{BB962C8B-B14F-4D97-AF65-F5344CB8AC3E}">
        <p14:creationId xmlns:p14="http://schemas.microsoft.com/office/powerpoint/2010/main" val="1425529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76200"/>
            <a:ext cx="9144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Up Arrow Callout 2"/>
          <p:cNvSpPr/>
          <p:nvPr/>
        </p:nvSpPr>
        <p:spPr>
          <a:xfrm>
            <a:off x="6324600" y="2819400"/>
            <a:ext cx="1600200" cy="9144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Reference to related CCSS</a:t>
            </a:r>
          </a:p>
        </p:txBody>
      </p:sp>
      <p:sp>
        <p:nvSpPr>
          <p:cNvPr id="4" name="Cloud Callout 3"/>
          <p:cNvSpPr/>
          <p:nvPr/>
        </p:nvSpPr>
        <p:spPr>
          <a:xfrm>
            <a:off x="3429000" y="228600"/>
            <a:ext cx="5410200" cy="99060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t>Grade-span </a:t>
            </a:r>
            <a:r>
              <a:rPr lang="en-US" dirty="0"/>
              <a:t>Learning </a:t>
            </a:r>
            <a:r>
              <a:rPr lang="en-US" dirty="0" smtClean="0"/>
              <a:t>Target </a:t>
            </a:r>
            <a:r>
              <a:rPr lang="en-US" dirty="0"/>
              <a:t>from the Learning Progression Frameworks</a:t>
            </a:r>
          </a:p>
          <a:p>
            <a:pPr algn="ctr"/>
            <a:endParaRPr lang="en-US" dirty="0"/>
          </a:p>
        </p:txBody>
      </p:sp>
      <p:sp>
        <p:nvSpPr>
          <p:cNvPr id="5" name="Up Arrow Callout 4"/>
          <p:cNvSpPr/>
          <p:nvPr/>
        </p:nvSpPr>
        <p:spPr>
          <a:xfrm>
            <a:off x="1828800" y="1447800"/>
            <a:ext cx="4953000" cy="8382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Instructional </a:t>
            </a:r>
            <a:r>
              <a:rPr lang="en-US" dirty="0"/>
              <a:t>F</a:t>
            </a:r>
            <a:r>
              <a:rPr lang="en-US" dirty="0" smtClean="0"/>
              <a:t>amilies for Data Analysis I (K-4)</a:t>
            </a:r>
          </a:p>
        </p:txBody>
      </p:sp>
      <p:sp>
        <p:nvSpPr>
          <p:cNvPr id="6" name="Explosion 2 5"/>
          <p:cNvSpPr/>
          <p:nvPr/>
        </p:nvSpPr>
        <p:spPr>
          <a:xfrm>
            <a:off x="0" y="4343400"/>
            <a:ext cx="7391400" cy="14478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Distribution of </a:t>
            </a:r>
            <a:r>
              <a:rPr lang="en-US" dirty="0" smtClean="0"/>
              <a:t>CCCs by Instructional </a:t>
            </a:r>
            <a:r>
              <a:rPr lang="en-US" dirty="0"/>
              <a:t>Families </a:t>
            </a:r>
            <a:r>
              <a:rPr lang="en-US" dirty="0" smtClean="0"/>
              <a:t>an grade</a:t>
            </a:r>
            <a:endParaRPr lang="en-US" dirty="0"/>
          </a:p>
        </p:txBody>
      </p:sp>
    </p:spTree>
    <p:extLst>
      <p:ext uri="{BB962C8B-B14F-4D97-AF65-F5344CB8AC3E}">
        <p14:creationId xmlns:p14="http://schemas.microsoft.com/office/powerpoint/2010/main" val="3199972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90626"/>
            <a:ext cx="9060756" cy="566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Callout 4"/>
          <p:cNvSpPr/>
          <p:nvPr/>
        </p:nvSpPr>
        <p:spPr>
          <a:xfrm>
            <a:off x="1905000" y="3657600"/>
            <a:ext cx="1828800" cy="11430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Reference to related CCSS (s)</a:t>
            </a:r>
          </a:p>
        </p:txBody>
      </p:sp>
      <p:sp>
        <p:nvSpPr>
          <p:cNvPr id="6" name="Up Arrow Callout 5"/>
          <p:cNvSpPr/>
          <p:nvPr/>
        </p:nvSpPr>
        <p:spPr>
          <a:xfrm>
            <a:off x="71437" y="1981200"/>
            <a:ext cx="9001125" cy="6096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t>Three Instructional </a:t>
            </a:r>
            <a:r>
              <a:rPr lang="en-US" dirty="0"/>
              <a:t>Families in </a:t>
            </a:r>
            <a:r>
              <a:rPr lang="en-US" dirty="0" smtClean="0"/>
              <a:t>Data Analysis I</a:t>
            </a:r>
            <a:endParaRPr lang="en-US" dirty="0"/>
          </a:p>
          <a:p>
            <a:pPr algn="ctr"/>
            <a:endParaRPr lang="en-US" dirty="0" smtClean="0"/>
          </a:p>
        </p:txBody>
      </p:sp>
      <p:sp>
        <p:nvSpPr>
          <p:cNvPr id="8" name="Cloud Callout 7"/>
          <p:cNvSpPr/>
          <p:nvPr/>
        </p:nvSpPr>
        <p:spPr>
          <a:xfrm>
            <a:off x="2202756" y="762000"/>
            <a:ext cx="6858000" cy="45720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Related CCSS Domains for Data Analysis </a:t>
            </a:r>
            <a:r>
              <a:rPr lang="en-US" dirty="0" smtClean="0"/>
              <a:t>I</a:t>
            </a:r>
            <a:endParaRPr lang="en-US" dirty="0"/>
          </a:p>
        </p:txBody>
      </p:sp>
      <p:sp>
        <p:nvSpPr>
          <p:cNvPr id="7" name="Title 1"/>
          <p:cNvSpPr>
            <a:spLocks noGrp="1"/>
          </p:cNvSpPr>
          <p:nvPr>
            <p:ph type="title"/>
          </p:nvPr>
        </p:nvSpPr>
        <p:spPr>
          <a:xfrm>
            <a:off x="104095" y="33338"/>
            <a:ext cx="8686800" cy="652462"/>
          </a:xfrm>
        </p:spPr>
        <p:txBody>
          <a:bodyPr>
            <a:normAutofit fontScale="90000"/>
          </a:bodyPr>
          <a:lstStyle/>
          <a:p>
            <a:r>
              <a:rPr lang="en-US" dirty="0" smtClean="0"/>
              <a:t>Instructional Families/CCSS Domains View</a:t>
            </a:r>
            <a:endParaRPr lang="en-US" dirty="0"/>
          </a:p>
        </p:txBody>
      </p:sp>
    </p:spTree>
    <p:extLst>
      <p:ext uri="{BB962C8B-B14F-4D97-AF65-F5344CB8AC3E}">
        <p14:creationId xmlns:p14="http://schemas.microsoft.com/office/powerpoint/2010/main" val="3222041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80751"/>
            <a:ext cx="7315200" cy="587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76545"/>
            <a:ext cx="8229600" cy="731838"/>
          </a:xfrm>
        </p:spPr>
        <p:txBody>
          <a:bodyPr/>
          <a:lstStyle/>
          <a:p>
            <a:r>
              <a:rPr lang="en-US" dirty="0" smtClean="0"/>
              <a:t>Element Cards</a:t>
            </a:r>
            <a:endParaRPr lang="en-US" dirty="0"/>
          </a:p>
        </p:txBody>
      </p:sp>
    </p:spTree>
    <p:extLst>
      <p:ext uri="{BB962C8B-B14F-4D97-AF65-F5344CB8AC3E}">
        <p14:creationId xmlns:p14="http://schemas.microsoft.com/office/powerpoint/2010/main" val="3530838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48" name="Diagram 1"/>
          <p:cNvSpPr>
            <a:spLocks noChangeArrowheads="1"/>
          </p:cNvSpPr>
          <p:nvPr/>
        </p:nvSpPr>
        <p:spPr bwMode="auto">
          <a:xfrm>
            <a:off x="0" y="1371600"/>
            <a:ext cx="9305925"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51" name="AutoShape 125"/>
          <p:cNvSpPr>
            <a:spLocks noChangeShapeType="1"/>
          </p:cNvSpPr>
          <p:nvPr/>
        </p:nvSpPr>
        <p:spPr bwMode="auto">
          <a:xfrm rot="5400000">
            <a:off x="4537868" y="3993357"/>
            <a:ext cx="811213" cy="0"/>
          </a:xfrm>
          <a:prstGeom prst="straightConnector1">
            <a:avLst/>
          </a:prstGeom>
          <a:noFill/>
          <a:ln w="63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866" name="Text Box 137"/>
          <p:cNvSpPr>
            <a:spLocks noChangeArrowheads="1"/>
          </p:cNvSpPr>
          <p:nvPr/>
        </p:nvSpPr>
        <p:spPr bwMode="auto">
          <a:xfrm>
            <a:off x="6324600" y="1146175"/>
            <a:ext cx="2276475" cy="45085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Learning Progressions Frameworks</a:t>
            </a:r>
            <a:endParaRPr kumimoji="0" lang="en-US" sz="1800" b="0" i="0" u="none" strike="noStrike" cap="none" normalizeH="0" baseline="0" dirty="0" smtClean="0">
              <a:ln>
                <a:noFill/>
              </a:ln>
              <a:solidFill>
                <a:schemeClr val="tx1"/>
              </a:solidFill>
              <a:effectLst/>
              <a:latin typeface="Arial" pitchFamily="34" charset="0"/>
            </a:endParaRPr>
          </a:p>
        </p:txBody>
      </p:sp>
      <p:sp>
        <p:nvSpPr>
          <p:cNvPr id="34861" name="AutoShape 113"/>
          <p:cNvSpPr>
            <a:spLocks noChangeArrowheads="1"/>
          </p:cNvSpPr>
          <p:nvPr/>
        </p:nvSpPr>
        <p:spPr bwMode="auto">
          <a:xfrm>
            <a:off x="3514725" y="1146175"/>
            <a:ext cx="2505075" cy="50323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Core Content Connectors</a:t>
            </a:r>
            <a:endParaRPr kumimoji="0" lang="en-US" sz="1800" b="0" i="0" u="none" strike="noStrike" cap="none" normalizeH="0" baseline="0" smtClean="0">
              <a:ln>
                <a:noFill/>
              </a:ln>
              <a:solidFill>
                <a:schemeClr val="tx1"/>
              </a:solidFill>
              <a:effectLst/>
              <a:latin typeface="Arial" pitchFamily="34" charset="0"/>
            </a:endParaRPr>
          </a:p>
        </p:txBody>
      </p:sp>
      <p:sp>
        <p:nvSpPr>
          <p:cNvPr id="34863" name="Text Box 138"/>
          <p:cNvSpPr txBox="1">
            <a:spLocks noChangeArrowheads="1"/>
          </p:cNvSpPr>
          <p:nvPr/>
        </p:nvSpPr>
        <p:spPr bwMode="auto">
          <a:xfrm>
            <a:off x="942975" y="1146175"/>
            <a:ext cx="2105025" cy="45085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Common Core State Standards</a:t>
            </a:r>
            <a:endParaRPr kumimoji="0" lang="en-US" sz="1800" b="0" i="0" u="none" strike="noStrike" cap="none" normalizeH="0" baseline="0" smtClean="0">
              <a:ln>
                <a:noFill/>
              </a:ln>
              <a:solidFill>
                <a:schemeClr val="tx1"/>
              </a:solidFill>
              <a:effectLst/>
              <a:latin typeface="Arial" pitchFamily="34" charset="0"/>
            </a:endParaRPr>
          </a:p>
        </p:txBody>
      </p:sp>
      <p:sp>
        <p:nvSpPr>
          <p:cNvPr id="34860" name="AutoShape 145"/>
          <p:cNvSpPr>
            <a:spLocks noChangeShapeType="1"/>
          </p:cNvSpPr>
          <p:nvPr/>
        </p:nvSpPr>
        <p:spPr bwMode="auto">
          <a:xfrm rot="10800000">
            <a:off x="6076950" y="1400175"/>
            <a:ext cx="1619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865" name="AutoShape 146"/>
          <p:cNvSpPr>
            <a:spLocks noChangeShapeType="1"/>
          </p:cNvSpPr>
          <p:nvPr/>
        </p:nvSpPr>
        <p:spPr bwMode="auto">
          <a:xfrm>
            <a:off x="3124200" y="1362075"/>
            <a:ext cx="29527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849" name="Text Box 142"/>
          <p:cNvSpPr txBox="1">
            <a:spLocks noChangeArrowheads="1"/>
          </p:cNvSpPr>
          <p:nvPr/>
        </p:nvSpPr>
        <p:spPr bwMode="auto">
          <a:xfrm>
            <a:off x="449263" y="2060575"/>
            <a:ext cx="1731962" cy="29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34862" name="AutoShape 140"/>
          <p:cNvSpPr>
            <a:spLocks noChangeShapeType="1"/>
          </p:cNvSpPr>
          <p:nvPr/>
        </p:nvSpPr>
        <p:spPr bwMode="auto">
          <a:xfrm rot="5400000">
            <a:off x="1589088" y="1862137"/>
            <a:ext cx="431800" cy="9525"/>
          </a:xfrm>
          <a:prstGeom prst="bentConnector3">
            <a:avLst>
              <a:gd name="adj1" fmla="val 50000"/>
            </a:avLst>
          </a:prstGeom>
          <a:noFill/>
          <a:ln w="1905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846" name="AutoShape 143"/>
          <p:cNvSpPr>
            <a:spLocks noChangeArrowheads="1"/>
          </p:cNvSpPr>
          <p:nvPr/>
        </p:nvSpPr>
        <p:spPr bwMode="auto">
          <a:xfrm>
            <a:off x="6800850" y="4662488"/>
            <a:ext cx="2025650" cy="928687"/>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Instructional Resource Guide</a:t>
            </a:r>
            <a:endParaRPr kumimoji="0" lang="en-US" sz="1800" b="0" i="0" u="none" strike="noStrike" cap="none" normalizeH="0" baseline="0" smtClean="0">
              <a:ln>
                <a:noFill/>
              </a:ln>
              <a:solidFill>
                <a:schemeClr val="tx1"/>
              </a:solidFill>
              <a:effectLst/>
              <a:latin typeface="Arial" pitchFamily="34" charset="0"/>
            </a:endParaRPr>
          </a:p>
        </p:txBody>
      </p:sp>
      <p:grpSp>
        <p:nvGrpSpPr>
          <p:cNvPr id="34857" name="Group 59"/>
          <p:cNvGrpSpPr>
            <a:grpSpLocks/>
          </p:cNvGrpSpPr>
          <p:nvPr/>
        </p:nvGrpSpPr>
        <p:grpSpPr bwMode="auto">
          <a:xfrm>
            <a:off x="663575" y="1674813"/>
            <a:ext cx="2217738" cy="1479550"/>
            <a:chOff x="2060" y="3100"/>
            <a:chExt cx="2957" cy="1528"/>
          </a:xfrm>
          <a:solidFill>
            <a:schemeClr val="accent4">
              <a:lumMod val="40000"/>
              <a:lumOff val="60000"/>
            </a:schemeClr>
          </a:solidFill>
        </p:grpSpPr>
        <p:sp>
          <p:nvSpPr>
            <p:cNvPr id="40" name="AutoShape 141"/>
            <p:cNvSpPr>
              <a:spLocks noChangeArrowheads="1"/>
            </p:cNvSpPr>
            <p:nvPr/>
          </p:nvSpPr>
          <p:spPr bwMode="auto">
            <a:xfrm>
              <a:off x="2060" y="3100"/>
              <a:ext cx="2957" cy="1528"/>
            </a:xfrm>
            <a:prstGeom prst="flowChartExtract">
              <a:avLst/>
            </a:prstGeom>
            <a:grpFill/>
            <a:ln w="2857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1" name="Text Box 150"/>
            <p:cNvSpPr txBox="1">
              <a:spLocks noChangeArrowheads="1"/>
            </p:cNvSpPr>
            <p:nvPr/>
          </p:nvSpPr>
          <p:spPr bwMode="auto">
            <a:xfrm>
              <a:off x="2947" y="3832"/>
              <a:ext cx="1276" cy="715"/>
            </a:xfrm>
            <a:prstGeom prst="rect">
              <a:avLst/>
            </a:prstGeom>
            <a:grpFill/>
            <a:ln w="2857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Content</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Modules</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34845" name="AutoShape 157"/>
          <p:cNvSpPr>
            <a:spLocks noChangeArrowheads="1"/>
          </p:cNvSpPr>
          <p:nvPr/>
        </p:nvSpPr>
        <p:spPr bwMode="auto">
          <a:xfrm>
            <a:off x="663575" y="4556125"/>
            <a:ext cx="2043113" cy="911225"/>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Curriculum Resource Guides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34837" name="Group 56"/>
          <p:cNvGrpSpPr>
            <a:grpSpLocks/>
          </p:cNvGrpSpPr>
          <p:nvPr/>
        </p:nvGrpSpPr>
        <p:grpSpPr bwMode="auto">
          <a:xfrm>
            <a:off x="6734175" y="5973763"/>
            <a:ext cx="2409825" cy="884237"/>
            <a:chOff x="11795" y="10067"/>
            <a:chExt cx="3795" cy="1393"/>
          </a:xfrm>
        </p:grpSpPr>
        <p:sp>
          <p:nvSpPr>
            <p:cNvPr id="3" name="Text Box 47"/>
            <p:cNvSpPr txBox="1">
              <a:spLocks noChangeArrowheads="1"/>
            </p:cNvSpPr>
            <p:nvPr/>
          </p:nvSpPr>
          <p:spPr bwMode="auto">
            <a:xfrm>
              <a:off x="11795" y="10067"/>
              <a:ext cx="3795" cy="13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=Standards documents</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Documents that promote teacher understanding of the content</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 Documents that promote instruction of the content</a:t>
              </a:r>
              <a:endParaRPr kumimoji="0" lang="en-US" sz="1800" b="0" i="0" u="none" strike="noStrike" cap="none" normalizeH="0" baseline="0" smtClean="0">
                <a:ln>
                  <a:noFill/>
                </a:ln>
                <a:solidFill>
                  <a:schemeClr val="tx1"/>
                </a:solidFill>
                <a:effectLst/>
                <a:latin typeface="Arial" pitchFamily="34" charset="0"/>
              </a:endParaRPr>
            </a:p>
          </p:txBody>
        </p:sp>
        <p:sp>
          <p:nvSpPr>
            <p:cNvPr id="4" name="Rectangle 48"/>
            <p:cNvSpPr>
              <a:spLocks noChangeArrowheads="1"/>
            </p:cNvSpPr>
            <p:nvPr/>
          </p:nvSpPr>
          <p:spPr bwMode="auto">
            <a:xfrm>
              <a:off x="11896" y="10230"/>
              <a:ext cx="388" cy="143"/>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AutoShape 49"/>
            <p:cNvSpPr>
              <a:spLocks noChangeArrowheads="1"/>
            </p:cNvSpPr>
            <p:nvPr/>
          </p:nvSpPr>
          <p:spPr bwMode="auto">
            <a:xfrm>
              <a:off x="11970" y="10448"/>
              <a:ext cx="206" cy="213"/>
            </a:xfrm>
            <a:prstGeom prst="triangle">
              <a:avLst>
                <a:gd name="adj" fmla="val 50000"/>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Oval 50"/>
            <p:cNvSpPr>
              <a:spLocks noChangeArrowheads="1"/>
            </p:cNvSpPr>
            <p:nvPr/>
          </p:nvSpPr>
          <p:spPr bwMode="auto">
            <a:xfrm>
              <a:off x="11896" y="10951"/>
              <a:ext cx="314" cy="143"/>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850" name="Text Box 119"/>
          <p:cNvSpPr txBox="1">
            <a:spLocks noChangeArrowheads="1"/>
          </p:cNvSpPr>
          <p:nvPr/>
        </p:nvSpPr>
        <p:spPr bwMode="auto">
          <a:xfrm>
            <a:off x="4278313" y="2568575"/>
            <a:ext cx="0" cy="1588"/>
          </a:xfrm>
          <a:prstGeom prst="rect">
            <a:avLst/>
          </a:prstGeom>
          <a:solidFill>
            <a:srgbClr val="FFFFFF"/>
          </a:solidFill>
          <a:ln w="2857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34821" name="Group 58"/>
          <p:cNvGrpSpPr>
            <a:grpSpLocks/>
          </p:cNvGrpSpPr>
          <p:nvPr/>
        </p:nvGrpSpPr>
        <p:grpSpPr bwMode="auto">
          <a:xfrm>
            <a:off x="3622675" y="3446463"/>
            <a:ext cx="2638425" cy="3087687"/>
            <a:chOff x="6424" y="5799"/>
            <a:chExt cx="4154" cy="4862"/>
          </a:xfrm>
        </p:grpSpPr>
        <p:grpSp>
          <p:nvGrpSpPr>
            <p:cNvPr id="15" name="Group 126"/>
            <p:cNvGrpSpPr>
              <a:grpSpLocks/>
            </p:cNvGrpSpPr>
            <p:nvPr/>
          </p:nvGrpSpPr>
          <p:grpSpPr bwMode="auto">
            <a:xfrm>
              <a:off x="7382" y="5799"/>
              <a:ext cx="2145" cy="952"/>
              <a:chOff x="6930" y="7395"/>
              <a:chExt cx="2490" cy="525"/>
            </a:xfrm>
          </p:grpSpPr>
          <p:sp>
            <p:nvSpPr>
              <p:cNvPr id="16" name="AutoShape 127"/>
              <p:cNvSpPr>
                <a:spLocks noChangeShapeType="1"/>
              </p:cNvSpPr>
              <p:nvPr/>
            </p:nvSpPr>
            <p:spPr bwMode="auto">
              <a:xfrm>
                <a:off x="8265" y="7395"/>
                <a:ext cx="1155" cy="525"/>
              </a:xfrm>
              <a:prstGeom prst="bentConnector3">
                <a:avLst>
                  <a:gd name="adj1" fmla="val 100606"/>
                </a:avLst>
              </a:prstGeom>
              <a:noFill/>
              <a:ln w="1270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 name="AutoShape 128"/>
              <p:cNvSpPr>
                <a:spLocks noChangeShapeType="1"/>
              </p:cNvSpPr>
              <p:nvPr/>
            </p:nvSpPr>
            <p:spPr bwMode="auto">
              <a:xfrm rot="10800000" flipV="1">
                <a:off x="6930" y="7395"/>
                <a:ext cx="1305" cy="495"/>
              </a:xfrm>
              <a:prstGeom prst="bentConnector3">
                <a:avLst>
                  <a:gd name="adj1" fmla="val 99231"/>
                </a:avLst>
              </a:prstGeom>
              <a:noFill/>
              <a:ln w="1270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18" name="Group 120"/>
            <p:cNvGrpSpPr>
              <a:grpSpLocks/>
            </p:cNvGrpSpPr>
            <p:nvPr/>
          </p:nvGrpSpPr>
          <p:grpSpPr bwMode="auto">
            <a:xfrm>
              <a:off x="7224" y="8383"/>
              <a:ext cx="2547" cy="755"/>
              <a:chOff x="6765" y="8820"/>
              <a:chExt cx="2955" cy="416"/>
            </a:xfrm>
          </p:grpSpPr>
          <p:sp>
            <p:nvSpPr>
              <p:cNvPr id="19" name="AutoShape 121"/>
              <p:cNvSpPr>
                <a:spLocks noChangeShapeType="1"/>
              </p:cNvSpPr>
              <p:nvPr/>
            </p:nvSpPr>
            <p:spPr bwMode="auto">
              <a:xfrm>
                <a:off x="8264"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 name="AutoShape 122"/>
              <p:cNvSpPr>
                <a:spLocks noChangeShapeType="1"/>
              </p:cNvSpPr>
              <p:nvPr/>
            </p:nvSpPr>
            <p:spPr bwMode="auto">
              <a:xfrm>
                <a:off x="6765"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 name="AutoShape 123"/>
              <p:cNvSpPr>
                <a:spLocks noChangeShapeType="1"/>
              </p:cNvSpPr>
              <p:nvPr/>
            </p:nvSpPr>
            <p:spPr bwMode="auto">
              <a:xfrm>
                <a:off x="9719"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2" name="Group 129"/>
            <p:cNvGrpSpPr>
              <a:grpSpLocks/>
            </p:cNvGrpSpPr>
            <p:nvPr/>
          </p:nvGrpSpPr>
          <p:grpSpPr bwMode="auto">
            <a:xfrm>
              <a:off x="6424" y="6479"/>
              <a:ext cx="4154" cy="1850"/>
              <a:chOff x="6045" y="7935"/>
              <a:chExt cx="4821" cy="1020"/>
            </a:xfrm>
          </p:grpSpPr>
          <p:sp>
            <p:nvSpPr>
              <p:cNvPr id="23" name="AutoShape 130"/>
              <p:cNvSpPr>
                <a:spLocks noChangeArrowheads="1"/>
              </p:cNvSpPr>
              <p:nvPr/>
            </p:nvSpPr>
            <p:spPr bwMode="auto">
              <a:xfrm>
                <a:off x="757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MS  Unit UDLs</a:t>
                </a:r>
                <a:endParaRPr kumimoji="0" lang="en-US" sz="1800" b="0" i="0" u="none" strike="noStrike" cap="none" normalizeH="0" baseline="0" dirty="0" smtClean="0">
                  <a:ln>
                    <a:noFill/>
                  </a:ln>
                  <a:solidFill>
                    <a:schemeClr val="tx1"/>
                  </a:solidFill>
                  <a:effectLst/>
                  <a:latin typeface="Arial" pitchFamily="34" charset="0"/>
                </a:endParaRPr>
              </a:p>
            </p:txBody>
          </p:sp>
          <p:sp>
            <p:nvSpPr>
              <p:cNvPr id="24" name="AutoShape 131"/>
              <p:cNvSpPr>
                <a:spLocks noChangeArrowheads="1"/>
              </p:cNvSpPr>
              <p:nvPr/>
            </p:nvSpPr>
            <p:spPr bwMode="auto">
              <a:xfrm>
                <a:off x="604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Ele Unit </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UDLs</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5" name="AutoShape 132"/>
              <p:cNvSpPr>
                <a:spLocks noChangeArrowheads="1"/>
              </p:cNvSpPr>
              <p:nvPr/>
            </p:nvSpPr>
            <p:spPr bwMode="auto">
              <a:xfrm>
                <a:off x="919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HS  Unit UDLs</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26" name="Group 133"/>
            <p:cNvGrpSpPr>
              <a:grpSpLocks/>
            </p:cNvGrpSpPr>
            <p:nvPr/>
          </p:nvGrpSpPr>
          <p:grpSpPr bwMode="auto">
            <a:xfrm>
              <a:off x="6424" y="8893"/>
              <a:ext cx="4077" cy="1768"/>
              <a:chOff x="6045" y="9371"/>
              <a:chExt cx="4732" cy="975"/>
            </a:xfrm>
          </p:grpSpPr>
          <p:sp>
            <p:nvSpPr>
              <p:cNvPr id="27" name="AutoShape 134"/>
              <p:cNvSpPr>
                <a:spLocks noChangeArrowheads="1"/>
              </p:cNvSpPr>
              <p:nvPr/>
            </p:nvSpPr>
            <p:spPr bwMode="auto">
              <a:xfrm>
                <a:off x="7575" y="9371"/>
                <a:ext cx="1671"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MS MASSIs  &amp; </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LASSIs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8" name="AutoShape 135"/>
              <p:cNvSpPr>
                <a:spLocks noChangeArrowheads="1"/>
              </p:cNvSpPr>
              <p:nvPr/>
            </p:nvSpPr>
            <p:spPr bwMode="auto">
              <a:xfrm>
                <a:off x="6045" y="9371"/>
                <a:ext cx="1671"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Ele</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MASSIs &amp;</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LASSIs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29" name="AutoShape 136"/>
              <p:cNvSpPr>
                <a:spLocks noChangeArrowheads="1"/>
              </p:cNvSpPr>
              <p:nvPr/>
            </p:nvSpPr>
            <p:spPr bwMode="auto">
              <a:xfrm>
                <a:off x="9105" y="9371"/>
                <a:ext cx="1672"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HS MASSIs &amp;</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LASSIs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grpSp>
      <p:sp>
        <p:nvSpPr>
          <p:cNvPr id="34864" name="Text Box 54"/>
          <p:cNvSpPr txBox="1">
            <a:spLocks noChangeArrowheads="1"/>
          </p:cNvSpPr>
          <p:nvPr/>
        </p:nvSpPr>
        <p:spPr bwMode="auto">
          <a:xfrm>
            <a:off x="0" y="1244600"/>
            <a:ext cx="381000" cy="1927225"/>
          </a:xfrm>
          <a:prstGeom prst="rect">
            <a:avLst/>
          </a:prstGeom>
          <a:solidFill>
            <a:srgbClr val="CCC0D9"/>
          </a:solidFill>
          <a:ln w="19050">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TO TEACH</a:t>
            </a:r>
            <a:endParaRPr kumimoji="0" lang="en-US" sz="1800" b="0" i="0" u="none" strike="noStrike" cap="none" normalizeH="0" baseline="0" dirty="0" smtClean="0">
              <a:ln>
                <a:noFill/>
              </a:ln>
              <a:solidFill>
                <a:schemeClr val="tx1"/>
              </a:solidFill>
              <a:effectLst/>
              <a:latin typeface="Arial" pitchFamily="34" charset="0"/>
            </a:endParaRPr>
          </a:p>
        </p:txBody>
      </p:sp>
      <p:sp>
        <p:nvSpPr>
          <p:cNvPr id="34847" name="Text Box 55"/>
          <p:cNvSpPr txBox="1">
            <a:spLocks noChangeArrowheads="1"/>
          </p:cNvSpPr>
          <p:nvPr/>
        </p:nvSpPr>
        <p:spPr bwMode="auto">
          <a:xfrm>
            <a:off x="0" y="3733800"/>
            <a:ext cx="371475" cy="1927225"/>
          </a:xfrm>
          <a:prstGeom prst="rect">
            <a:avLst/>
          </a:prstGeom>
          <a:solidFill>
            <a:srgbClr val="FDE9D9"/>
          </a:solidFill>
          <a:ln w="19050">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TO TEACH</a:t>
            </a:r>
            <a:endParaRPr kumimoji="0" lang="en-US" sz="1800" b="0" i="0" u="none" strike="noStrike" cap="none" normalizeH="0" baseline="0" dirty="0" smtClean="0">
              <a:ln>
                <a:noFill/>
              </a:ln>
              <a:solidFill>
                <a:schemeClr val="tx1"/>
              </a:solidFill>
              <a:effectLst/>
              <a:latin typeface="Arial" pitchFamily="34" charset="0"/>
            </a:endParaRPr>
          </a:p>
        </p:txBody>
      </p:sp>
      <p:sp>
        <p:nvSpPr>
          <p:cNvPr id="34854" name="Oval 60"/>
          <p:cNvSpPr>
            <a:spLocks noChangeArrowheads="1"/>
          </p:cNvSpPr>
          <p:nvPr/>
        </p:nvSpPr>
        <p:spPr bwMode="auto">
          <a:xfrm>
            <a:off x="3733800" y="2362200"/>
            <a:ext cx="2043113" cy="1004887"/>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Graduated Understandings </a:t>
            </a:r>
            <a:endParaRPr kumimoji="0" lang="en-US" sz="1800" b="0" i="0" u="none" strike="noStrike" cap="none" normalizeH="0" baseline="0" dirty="0" smtClean="0">
              <a:ln>
                <a:noFill/>
              </a:ln>
              <a:solidFill>
                <a:schemeClr val="tx1"/>
              </a:solidFill>
              <a:effectLst/>
              <a:latin typeface="Arial" pitchFamily="34" charset="0"/>
            </a:endParaRPr>
          </a:p>
        </p:txBody>
      </p:sp>
      <p:sp>
        <p:nvSpPr>
          <p:cNvPr id="34855" name="AutoShape 63"/>
          <p:cNvSpPr>
            <a:spLocks noChangeArrowheads="1"/>
          </p:cNvSpPr>
          <p:nvPr/>
        </p:nvSpPr>
        <p:spPr bwMode="auto">
          <a:xfrm>
            <a:off x="6324600" y="1674813"/>
            <a:ext cx="1798638" cy="1179512"/>
          </a:xfrm>
          <a:prstGeom prst="triangle">
            <a:avLst>
              <a:gd name="adj" fmla="val 50000"/>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Instructional Families</a:t>
            </a:r>
            <a:endParaRPr kumimoji="0" lang="en-US" sz="1800" b="0" i="0" u="none" strike="noStrike" cap="none" normalizeH="0" baseline="0" smtClean="0">
              <a:ln>
                <a:noFill/>
              </a:ln>
              <a:solidFill>
                <a:schemeClr val="tx1"/>
              </a:solidFill>
              <a:effectLst/>
              <a:latin typeface="Arial" pitchFamily="34" charset="0"/>
            </a:endParaRPr>
          </a:p>
        </p:txBody>
      </p:sp>
      <p:sp>
        <p:nvSpPr>
          <p:cNvPr id="34818" name="Oval 65"/>
          <p:cNvSpPr>
            <a:spLocks noChangeArrowheads="1"/>
          </p:cNvSpPr>
          <p:nvPr/>
        </p:nvSpPr>
        <p:spPr bwMode="auto">
          <a:xfrm>
            <a:off x="6324600" y="3276600"/>
            <a:ext cx="1766888" cy="619125"/>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Element Cards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34867" name="Picture 2" descr="small_logo.png"/>
          <p:cNvPicPr>
            <a:picLocks noChangeAspect="1" noChangeArrowheads="1"/>
          </p:cNvPicPr>
          <p:nvPr/>
        </p:nvPicPr>
        <p:blipFill>
          <a:blip r:embed="rId3" cstate="print"/>
          <a:srcRect/>
          <a:stretch>
            <a:fillRect/>
          </a:stretch>
        </p:blipFill>
        <p:spPr bwMode="auto">
          <a:xfrm>
            <a:off x="0" y="457200"/>
            <a:ext cx="1771650" cy="647700"/>
          </a:xfrm>
          <a:prstGeom prst="rect">
            <a:avLst/>
          </a:prstGeom>
          <a:noFill/>
        </p:spPr>
      </p:pic>
      <p:sp>
        <p:nvSpPr>
          <p:cNvPr id="3486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69" name="Rectangle 53"/>
          <p:cNvSpPr>
            <a:spLocks noChangeArrowheads="1"/>
          </p:cNvSpPr>
          <p:nvPr/>
        </p:nvSpPr>
        <p:spPr bwMode="auto">
          <a:xfrm>
            <a:off x="609600" y="131803"/>
            <a:ext cx="77724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SCHEMA for Common Core State Standards Resources</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NCSC Instructional Resource</a:t>
            </a:r>
            <a:r>
              <a:rPr lang="en-US" sz="2400" b="1" dirty="0" smtClean="0">
                <a:latin typeface="Calibri" pitchFamily="34" charset="0"/>
                <a:ea typeface="Calibri" pitchFamily="34" charset="0"/>
                <a:cs typeface="Times New Roman" pitchFamily="18" charset="0"/>
              </a:rPr>
              <a: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4874" name="Rectangle 58"/>
          <p:cNvSpPr>
            <a:spLocks noChangeArrowheads="1"/>
          </p:cNvSpPr>
          <p:nvPr/>
        </p:nvSpPr>
        <p:spPr bwMode="auto">
          <a:xfrm>
            <a:off x="0" y="914400"/>
            <a:ext cx="9144000" cy="4572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
            </a:r>
            <a:br>
              <a:rPr kumimoji="0" lang="en-US" sz="11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880" name="Rectangle 64"/>
          <p:cNvSpPr>
            <a:spLocks noChangeArrowheads="1"/>
          </p:cNvSpPr>
          <p:nvPr/>
        </p:nvSpPr>
        <p:spPr bwMode="auto">
          <a:xfrm>
            <a:off x="0" y="2886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59" name="Straight Arrow Connector 58"/>
          <p:cNvCxnSpPr/>
          <p:nvPr/>
        </p:nvCxnSpPr>
        <p:spPr>
          <a:xfrm flipH="1">
            <a:off x="2514600" y="1752600"/>
            <a:ext cx="1066800" cy="685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a:off x="2209800" y="3352800"/>
            <a:ext cx="1295400" cy="990600"/>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2743200" y="4495800"/>
            <a:ext cx="685800" cy="228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2743200" y="5257800"/>
            <a:ext cx="762000" cy="4572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flipV="1">
            <a:off x="6400800" y="4495800"/>
            <a:ext cx="762000" cy="1524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a:off x="6248400" y="5334000"/>
            <a:ext cx="457200" cy="228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4800600" y="1752600"/>
            <a:ext cx="0" cy="609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34854" idx="6"/>
            <a:endCxn id="34855" idx="2"/>
          </p:cNvCxnSpPr>
          <p:nvPr/>
        </p:nvCxnSpPr>
        <p:spPr>
          <a:xfrm flipV="1">
            <a:off x="5776913" y="2854325"/>
            <a:ext cx="547687" cy="1031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5638800" y="3124200"/>
            <a:ext cx="685800" cy="381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533400" y="3200400"/>
            <a:ext cx="7924800" cy="76200"/>
          </a:xfrm>
          <a:prstGeom prst="line">
            <a:avLst/>
          </a:prstGeom>
          <a:ln>
            <a:prstDash val="dash"/>
          </a:ln>
        </p:spPr>
        <p:style>
          <a:lnRef idx="2">
            <a:schemeClr val="accent4"/>
          </a:lnRef>
          <a:fillRef idx="0">
            <a:schemeClr val="accent4"/>
          </a:fillRef>
          <a:effectRef idx="1">
            <a:schemeClr val="accent4"/>
          </a:effectRef>
          <a:fontRef idx="minor">
            <a:schemeClr val="tx1"/>
          </a:fontRef>
        </p:style>
      </p:cxnSp>
      <p:sp>
        <p:nvSpPr>
          <p:cNvPr id="58" name="Slide Number Placeholder 57"/>
          <p:cNvSpPr>
            <a:spLocks noGrp="1"/>
          </p:cNvSpPr>
          <p:nvPr>
            <p:ph type="sldNum" sz="quarter" idx="12"/>
          </p:nvPr>
        </p:nvSpPr>
        <p:spPr/>
        <p:txBody>
          <a:bodyPr/>
          <a:lstStyle/>
          <a:p>
            <a:fld id="{28AF9A73-6AB0-4A83-B66A-7D5DC2A71963}" type="slidenum">
              <a:rPr lang="en-US" smtClean="0"/>
              <a:pPr/>
              <a:t>28</a:t>
            </a:fld>
            <a:endParaRPr lang="en-US"/>
          </a:p>
        </p:txBody>
      </p:sp>
    </p:spTree>
    <p:extLst>
      <p:ext uri="{BB962C8B-B14F-4D97-AF65-F5344CB8AC3E}">
        <p14:creationId xmlns:p14="http://schemas.microsoft.com/office/powerpoint/2010/main" val="160781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Purpose of the Content Modules</a:t>
            </a:r>
            <a:endParaRPr lang="en-US" dirty="0"/>
          </a:p>
        </p:txBody>
      </p:sp>
      <p:sp>
        <p:nvSpPr>
          <p:cNvPr id="4" name="Content Placeholder 3"/>
          <p:cNvSpPr>
            <a:spLocks noGrp="1"/>
          </p:cNvSpPr>
          <p:nvPr>
            <p:ph idx="1"/>
          </p:nvPr>
        </p:nvSpPr>
        <p:spPr>
          <a:xfrm>
            <a:off x="304800" y="1143000"/>
            <a:ext cx="8229600" cy="4754563"/>
          </a:xfrm>
        </p:spPr>
        <p:txBody>
          <a:bodyPr/>
          <a:lstStyle/>
          <a:p>
            <a:r>
              <a:rPr lang="en-US" sz="2000" dirty="0"/>
              <a:t>The </a:t>
            </a:r>
            <a:r>
              <a:rPr lang="en-US" sz="2000" b="1" dirty="0"/>
              <a:t>Content Modules</a:t>
            </a:r>
            <a:r>
              <a:rPr lang="en-US" sz="2000" dirty="0"/>
              <a:t> are an online multimedia resource that provides teachers with a deeper understanding of complex concepts. </a:t>
            </a:r>
          </a:p>
          <a:p>
            <a:pPr marL="0" indent="0">
              <a:buNone/>
            </a:pPr>
            <a:endParaRPr lang="en-US" sz="2000" dirty="0"/>
          </a:p>
          <a:p>
            <a:r>
              <a:rPr lang="en-US" sz="2000" dirty="0" smtClean="0"/>
              <a:t>Content Modules make </a:t>
            </a:r>
            <a:r>
              <a:rPr lang="en-US" sz="2000" dirty="0"/>
              <a:t>excellent companion </a:t>
            </a:r>
            <a:r>
              <a:rPr lang="en-US" sz="2000" dirty="0" smtClean="0"/>
              <a:t>resources </a:t>
            </a:r>
            <a:r>
              <a:rPr lang="en-US" sz="2000" dirty="0"/>
              <a:t>when viewing the CCCs.  For example, if teacher is not sure what “nets” are in geometry, a content module can be used to see </a:t>
            </a:r>
            <a:r>
              <a:rPr lang="en-US" sz="2000" dirty="0" smtClean="0"/>
              <a:t>explanations and </a:t>
            </a:r>
            <a:r>
              <a:rPr lang="en-US" sz="2000" dirty="0"/>
              <a:t>examples of nets. </a:t>
            </a:r>
          </a:p>
          <a:p>
            <a:endParaRPr lang="en-US" sz="2000" dirty="0"/>
          </a:p>
          <a:p>
            <a:r>
              <a:rPr lang="en-US" sz="2000" dirty="0"/>
              <a:t>The Content Modules are being developed and will be available as an on-line multi-media resource that provides teachers with critical  information on more complex concepts contained within the </a:t>
            </a:r>
            <a:r>
              <a:rPr lang="en-US" sz="2000" dirty="0" smtClean="0"/>
              <a:t>CCSS.</a:t>
            </a:r>
          </a:p>
          <a:p>
            <a:pPr marL="0" indent="0">
              <a:buNone/>
            </a:pPr>
            <a:endParaRPr lang="en-US" sz="2000" dirty="0" smtClean="0"/>
          </a:p>
          <a:p>
            <a:pPr defTabSz="914400" fontAlgn="auto">
              <a:spcBef>
                <a:spcPts val="0"/>
              </a:spcBef>
              <a:spcAft>
                <a:spcPts val="0"/>
              </a:spcAft>
              <a:defRPr/>
            </a:pPr>
            <a:r>
              <a:rPr lang="en-US" sz="2000" dirty="0" smtClean="0"/>
              <a:t>Because </a:t>
            </a:r>
            <a:r>
              <a:rPr lang="en-US" sz="2000" dirty="0"/>
              <a:t>it is necessary to understand the content before teaching the content, these modules are an excellent companion resource when planning for instruction. </a:t>
            </a:r>
          </a:p>
          <a:p>
            <a:endParaRPr lang="en-US" dirty="0"/>
          </a:p>
        </p:txBody>
      </p:sp>
      <p:sp>
        <p:nvSpPr>
          <p:cNvPr id="2" name="Slide Number Placeholder 1"/>
          <p:cNvSpPr>
            <a:spLocks noGrp="1"/>
          </p:cNvSpPr>
          <p:nvPr>
            <p:ph type="sldNum" sz="quarter" idx="4294967295"/>
          </p:nvPr>
        </p:nvSpPr>
        <p:spPr>
          <a:xfrm>
            <a:off x="7010400" y="6356350"/>
            <a:ext cx="2133600" cy="365125"/>
          </a:xfrm>
        </p:spPr>
        <p:txBody>
          <a:bodyPr/>
          <a:lstStyle/>
          <a:p>
            <a:fld id="{28AF9A73-6AB0-4A83-B66A-7D5DC2A71963}" type="slidenum">
              <a:rPr lang="en-US" smtClean="0"/>
              <a:pPr/>
              <a:t>29</a:t>
            </a:fld>
            <a:endParaRPr lang="en-US" dirty="0"/>
          </a:p>
        </p:txBody>
      </p:sp>
    </p:spTree>
    <p:extLst>
      <p:ext uri="{BB962C8B-B14F-4D97-AF65-F5344CB8AC3E}">
        <p14:creationId xmlns:p14="http://schemas.microsoft.com/office/powerpoint/2010/main" val="1858305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NCSC State Partners</a:t>
            </a:r>
          </a:p>
        </p:txBody>
      </p:sp>
      <p:pic>
        <p:nvPicPr>
          <p:cNvPr id="4" name="Content Placeholder 3" descr="NCSC map blue w tier 2 Sept 2012_revised key 1-9-12.png"/>
          <p:cNvPicPr>
            <a:picLocks noGrp="1"/>
          </p:cNvPicPr>
          <p:nvPr>
            <p:ph idx="1"/>
          </p:nvPr>
        </p:nvPicPr>
        <p:blipFill>
          <a:blip r:embed="rId3" cstate="print"/>
          <a:stretch>
            <a:fillRect/>
          </a:stretch>
        </p:blipFill>
        <p:spPr>
          <a:xfrm>
            <a:off x="762000" y="1066800"/>
            <a:ext cx="7543800" cy="5059363"/>
          </a:xfrm>
          <a:prstGeom prst="rect">
            <a:avLst/>
          </a:prstGeom>
        </p:spPr>
      </p:pic>
    </p:spTree>
    <p:extLst>
      <p:ext uri="{BB962C8B-B14F-4D97-AF65-F5344CB8AC3E}">
        <p14:creationId xmlns:p14="http://schemas.microsoft.com/office/powerpoint/2010/main" val="417512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8229600" cy="1143000"/>
          </a:xfrm>
          <a:prstGeom prst="rect">
            <a:avLst/>
          </a:prstGeom>
          <a:solidFill>
            <a:srgbClr val="FFFF00"/>
          </a:solidFill>
        </p:spPr>
        <p:txBody>
          <a:bodyPr/>
          <a:lstStyle/>
          <a:p>
            <a:pPr marL="0" marR="0" lvl="0" indent="0" defTabSz="457200" rtl="0" eaLnBrk="1" fontAlgn="base" latinLnBrk="0" hangingPunct="1">
              <a:lnSpc>
                <a:spcPct val="100000"/>
              </a:lnSpc>
              <a:spcBef>
                <a:spcPct val="0"/>
              </a:spcBef>
              <a:spcAft>
                <a:spcPct val="0"/>
              </a:spcAft>
              <a:buClrTx/>
              <a:buSzTx/>
              <a:buFontTx/>
              <a:buNone/>
              <a:tabLst/>
              <a:defRPr/>
            </a:pPr>
            <a:endParaRPr lang="en-US" sz="3600" b="1" dirty="0">
              <a:solidFill>
                <a:srgbClr val="1B77BC"/>
              </a:solidFill>
              <a:latin typeface="Myriad Pro"/>
              <a:ea typeface="ヒラギノ角ゴ Pro W3" charset="-128"/>
              <a:cs typeface="Myriad Pro"/>
            </a:endParaRPr>
          </a:p>
        </p:txBody>
      </p:sp>
      <p:sp>
        <p:nvSpPr>
          <p:cNvPr id="3" name="Content Placeholder 2"/>
          <p:cNvSpPr txBox="1">
            <a:spLocks/>
          </p:cNvSpPr>
          <p:nvPr/>
        </p:nvSpPr>
        <p:spPr>
          <a:xfrm>
            <a:off x="457200" y="990600"/>
            <a:ext cx="8229600" cy="5410200"/>
          </a:xfrm>
          <a:prstGeom prst="rect">
            <a:avLst/>
          </a:prstGeom>
          <a:solidFill>
            <a:srgbClr val="FFFF00"/>
          </a:solidFill>
        </p:spPr>
        <p:txBody>
          <a:bodyPr/>
          <a:lstStyle/>
          <a:p>
            <a:pPr marL="342900" marR="0" lvl="0" indent="-342900" algn="l" defTabSz="4572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b="0" i="0" u="sng" strike="noStrike" kern="1200" cap="none" spc="0" normalizeH="0" baseline="0" noProof="0" dirty="0" smtClean="0">
              <a:ln>
                <a:noFill/>
              </a:ln>
              <a:solidFill>
                <a:schemeClr val="tx1"/>
              </a:solidFill>
              <a:effectLst/>
              <a:uLnTx/>
              <a:uFillTx/>
              <a:latin typeface="Calibri"/>
              <a:ea typeface="ヒラギノ角ゴ Pro W3" charset="-128"/>
              <a:cs typeface="+mn-cs"/>
            </a:endParaRPr>
          </a:p>
        </p:txBody>
      </p:sp>
      <p:sp>
        <p:nvSpPr>
          <p:cNvPr id="11" name="Title 10"/>
          <p:cNvSpPr>
            <a:spLocks noGrp="1"/>
          </p:cNvSpPr>
          <p:nvPr>
            <p:ph type="title"/>
          </p:nvPr>
        </p:nvSpPr>
        <p:spPr/>
        <p:txBody>
          <a:bodyPr/>
          <a:lstStyle/>
          <a:p>
            <a:r>
              <a:rPr lang="en-US" b="1" dirty="0" smtClean="0">
                <a:solidFill>
                  <a:schemeClr val="accent1"/>
                </a:solidFill>
              </a:rPr>
              <a:t>Content Modules Topics</a:t>
            </a:r>
            <a:endParaRPr lang="en-US" b="1" dirty="0">
              <a:solidFill>
                <a:schemeClr val="accent1"/>
              </a:solidFill>
            </a:endParaRPr>
          </a:p>
        </p:txBody>
      </p:sp>
      <p:sp>
        <p:nvSpPr>
          <p:cNvPr id="12" name="Text Placeholder 11"/>
          <p:cNvSpPr>
            <a:spLocks noGrp="1"/>
          </p:cNvSpPr>
          <p:nvPr>
            <p:ph type="body" idx="1"/>
          </p:nvPr>
        </p:nvSpPr>
        <p:spPr>
          <a:xfrm>
            <a:off x="457200" y="1295401"/>
            <a:ext cx="4040188" cy="533399"/>
          </a:xfrm>
        </p:spPr>
        <p:txBody>
          <a:bodyPr/>
          <a:lstStyle/>
          <a:p>
            <a:pPr lvl="0"/>
            <a:endParaRPr lang="en-US" dirty="0" smtClean="0">
              <a:solidFill>
                <a:srgbClr val="1B77BC"/>
              </a:solidFill>
              <a:latin typeface="Myriad Pro"/>
              <a:cs typeface="Myriad Pro"/>
            </a:endParaRPr>
          </a:p>
          <a:p>
            <a:pPr lvl="0"/>
            <a:endParaRPr lang="en-US" dirty="0">
              <a:solidFill>
                <a:srgbClr val="1B77BC"/>
              </a:solidFill>
              <a:latin typeface="Myriad Pro"/>
              <a:cs typeface="Myriad Pro"/>
            </a:endParaRPr>
          </a:p>
          <a:p>
            <a:pPr lvl="0"/>
            <a:endParaRPr lang="en-US" dirty="0" smtClean="0">
              <a:solidFill>
                <a:srgbClr val="1B77BC"/>
              </a:solidFill>
              <a:latin typeface="Myriad Pro"/>
              <a:cs typeface="Myriad Pro"/>
            </a:endParaRPr>
          </a:p>
          <a:p>
            <a:pPr lvl="0"/>
            <a:endParaRPr lang="en-US" dirty="0">
              <a:solidFill>
                <a:srgbClr val="1B77BC"/>
              </a:solidFill>
              <a:latin typeface="Myriad Pro"/>
              <a:cs typeface="Myriad Pro"/>
            </a:endParaRPr>
          </a:p>
          <a:p>
            <a:pPr lvl="0"/>
            <a:endParaRPr lang="en-US" dirty="0" smtClean="0">
              <a:solidFill>
                <a:srgbClr val="1B77BC"/>
              </a:solidFill>
              <a:latin typeface="Myriad Pro"/>
              <a:cs typeface="Myriad Pro"/>
            </a:endParaRPr>
          </a:p>
          <a:p>
            <a:pPr lvl="0"/>
            <a:endParaRPr lang="en-US" dirty="0">
              <a:solidFill>
                <a:srgbClr val="1B77BC"/>
              </a:solidFill>
              <a:latin typeface="Myriad Pro"/>
              <a:cs typeface="Myriad Pro"/>
            </a:endParaRPr>
          </a:p>
          <a:p>
            <a:pPr lvl="0"/>
            <a:endParaRPr lang="en-US" dirty="0" smtClean="0">
              <a:solidFill>
                <a:srgbClr val="1B77BC"/>
              </a:solidFill>
              <a:latin typeface="Myriad Pro"/>
              <a:cs typeface="Myriad Pro"/>
            </a:endParaRPr>
          </a:p>
          <a:p>
            <a:pPr lvl="0"/>
            <a:endParaRPr lang="en-US" dirty="0">
              <a:solidFill>
                <a:srgbClr val="1B77BC"/>
              </a:solidFill>
              <a:latin typeface="Myriad Pro"/>
              <a:cs typeface="Myriad Pro"/>
            </a:endParaRPr>
          </a:p>
          <a:p>
            <a:pPr lvl="0"/>
            <a:endParaRPr lang="en-US" dirty="0" smtClean="0">
              <a:solidFill>
                <a:srgbClr val="1B77BC"/>
              </a:solidFill>
              <a:latin typeface="Myriad Pro"/>
              <a:cs typeface="Myriad Pro"/>
            </a:endParaRPr>
          </a:p>
          <a:p>
            <a:pPr lvl="0"/>
            <a:r>
              <a:rPr lang="en-US" sz="3200" dirty="0" smtClean="0">
                <a:solidFill>
                  <a:srgbClr val="1B77BC"/>
                </a:solidFill>
                <a:latin typeface="Myriad Pro"/>
                <a:cs typeface="Myriad Pro"/>
              </a:rPr>
              <a:t>Math</a:t>
            </a:r>
            <a:endParaRPr lang="en-US" sz="3200" dirty="0">
              <a:solidFill>
                <a:srgbClr val="1B77BC"/>
              </a:solidFill>
              <a:latin typeface="Myriad Pro"/>
              <a:cs typeface="Myriad Pro"/>
            </a:endParaRPr>
          </a:p>
        </p:txBody>
      </p:sp>
      <p:sp>
        <p:nvSpPr>
          <p:cNvPr id="9" name="Content Placeholder 8"/>
          <p:cNvSpPr>
            <a:spLocks noGrp="1"/>
          </p:cNvSpPr>
          <p:nvPr>
            <p:ph sz="half" idx="2"/>
          </p:nvPr>
        </p:nvSpPr>
        <p:spPr/>
        <p:txBody>
          <a:bodyPr/>
          <a:lstStyle/>
          <a:p>
            <a:r>
              <a:rPr lang="en-US" dirty="0" smtClean="0"/>
              <a:t>Coordinate Plane</a:t>
            </a:r>
          </a:p>
          <a:p>
            <a:r>
              <a:rPr lang="en-US" dirty="0" smtClean="0"/>
              <a:t>Expressions</a:t>
            </a:r>
          </a:p>
          <a:p>
            <a:r>
              <a:rPr lang="en-US" dirty="0" smtClean="0"/>
              <a:t>Factions and Decimals</a:t>
            </a:r>
          </a:p>
          <a:p>
            <a:r>
              <a:rPr lang="en-US" dirty="0" smtClean="0"/>
              <a:t>Functions</a:t>
            </a:r>
          </a:p>
          <a:p>
            <a:r>
              <a:rPr lang="en-US" dirty="0" smtClean="0"/>
              <a:t>Linear Equations</a:t>
            </a:r>
          </a:p>
          <a:p>
            <a:r>
              <a:rPr lang="en-US" dirty="0" smtClean="0"/>
              <a:t>Perimeter, area, and Volume</a:t>
            </a:r>
          </a:p>
          <a:p>
            <a:r>
              <a:rPr lang="en-US" dirty="0" smtClean="0"/>
              <a:t>Radicals and Exponents</a:t>
            </a:r>
          </a:p>
          <a:p>
            <a:r>
              <a:rPr lang="en-US" dirty="0" smtClean="0"/>
              <a:t>Ratios and Proportions</a:t>
            </a:r>
            <a:endParaRPr lang="en-US" dirty="0"/>
          </a:p>
          <a:p>
            <a:pPr lvl="0"/>
            <a:endParaRPr lang="en-US" u="sng" dirty="0" smtClean="0"/>
          </a:p>
          <a:p>
            <a:pPr lvl="0"/>
            <a:endParaRPr lang="en-US" u="sng" dirty="0"/>
          </a:p>
          <a:p>
            <a:endParaRPr lang="en-US" dirty="0"/>
          </a:p>
        </p:txBody>
      </p:sp>
      <p:sp>
        <p:nvSpPr>
          <p:cNvPr id="5" name="Text Placeholder 4"/>
          <p:cNvSpPr>
            <a:spLocks noGrp="1"/>
          </p:cNvSpPr>
          <p:nvPr>
            <p:ph type="body" sz="quarter" idx="3"/>
          </p:nvPr>
        </p:nvSpPr>
        <p:spPr>
          <a:xfrm>
            <a:off x="4645025" y="1295401"/>
            <a:ext cx="4041775" cy="609600"/>
          </a:xfrm>
        </p:spPr>
        <p:txBody>
          <a:bodyPr/>
          <a:lstStyle/>
          <a:p>
            <a:r>
              <a:rPr lang="en-US" sz="3200" dirty="0" smtClean="0">
                <a:solidFill>
                  <a:schemeClr val="accent1"/>
                </a:solidFill>
              </a:rPr>
              <a:t>ELA</a:t>
            </a:r>
            <a:endParaRPr lang="en-US" sz="3200" dirty="0">
              <a:solidFill>
                <a:schemeClr val="accent1"/>
              </a:solidFill>
            </a:endParaRPr>
          </a:p>
        </p:txBody>
      </p:sp>
      <p:sp>
        <p:nvSpPr>
          <p:cNvPr id="10" name="Content Placeholder 9"/>
          <p:cNvSpPr>
            <a:spLocks noGrp="1"/>
          </p:cNvSpPr>
          <p:nvPr>
            <p:ph sz="quarter" idx="4"/>
          </p:nvPr>
        </p:nvSpPr>
        <p:spPr/>
        <p:txBody>
          <a:bodyPr/>
          <a:lstStyle/>
          <a:p>
            <a:r>
              <a:rPr lang="en-US" sz="2200" dirty="0" smtClean="0"/>
              <a:t>Vocabulary </a:t>
            </a:r>
            <a:r>
              <a:rPr lang="en-US" sz="2200" dirty="0"/>
              <a:t>Acquisition and </a:t>
            </a:r>
            <a:r>
              <a:rPr lang="en-US" sz="2200" dirty="0" smtClean="0"/>
              <a:t>  Use</a:t>
            </a:r>
          </a:p>
          <a:p>
            <a:r>
              <a:rPr lang="en-US" sz="2200" dirty="0" smtClean="0"/>
              <a:t>Text </a:t>
            </a:r>
            <a:r>
              <a:rPr lang="en-US" sz="2200" dirty="0"/>
              <a:t>structure</a:t>
            </a:r>
          </a:p>
          <a:p>
            <a:r>
              <a:rPr lang="en-US" sz="2200" dirty="0"/>
              <a:t>Inferences and summarizing</a:t>
            </a:r>
          </a:p>
          <a:p>
            <a:r>
              <a:rPr lang="en-US" sz="2200" dirty="0" smtClean="0"/>
              <a:t>Main </a:t>
            </a:r>
            <a:r>
              <a:rPr lang="en-US" sz="2200" dirty="0"/>
              <a:t>idea</a:t>
            </a:r>
            <a:r>
              <a:rPr lang="en-US" sz="2200" dirty="0" smtClean="0"/>
              <a:t>, </a:t>
            </a:r>
            <a:r>
              <a:rPr lang="en-US" sz="2200" dirty="0"/>
              <a:t>theme, and key details</a:t>
            </a:r>
          </a:p>
          <a:p>
            <a:r>
              <a:rPr lang="en-US" sz="2200" dirty="0"/>
              <a:t>Author’s purpose and point of view</a:t>
            </a:r>
          </a:p>
          <a:p>
            <a:r>
              <a:rPr lang="en-US" sz="2200" dirty="0" smtClean="0"/>
              <a:t>Writing- narrative, explanatory</a:t>
            </a:r>
            <a:endParaRPr lang="en-US" sz="2200" dirty="0"/>
          </a:p>
          <a:p>
            <a:pPr marL="0" indent="0">
              <a:buNone/>
            </a:pPr>
            <a:r>
              <a:rPr lang="en-US" sz="2200" dirty="0"/>
              <a:t> </a:t>
            </a:r>
            <a:r>
              <a:rPr lang="en-US" sz="2200" dirty="0" smtClean="0"/>
              <a:t>	and persuasive</a:t>
            </a:r>
            <a:endParaRPr lang="en-US" sz="2200" dirty="0"/>
          </a:p>
          <a:p>
            <a:endParaRPr lang="en-US" dirty="0"/>
          </a:p>
        </p:txBody>
      </p:sp>
      <p:sp>
        <p:nvSpPr>
          <p:cNvPr id="4" name="Slide Number Placeholder 3"/>
          <p:cNvSpPr>
            <a:spLocks noGrp="1"/>
          </p:cNvSpPr>
          <p:nvPr>
            <p:ph type="sldNum" sz="quarter" idx="12"/>
          </p:nvPr>
        </p:nvSpPr>
        <p:spPr/>
        <p:txBody>
          <a:bodyPr/>
          <a:lstStyle/>
          <a:p>
            <a:fld id="{28AF9A73-6AB0-4A83-B66A-7D5DC2A71963}" type="slidenum">
              <a:rPr lang="en-US" smtClean="0"/>
              <a:pPr/>
              <a:t>30</a:t>
            </a:fld>
            <a:endParaRPr lang="en-US"/>
          </a:p>
        </p:txBody>
      </p:sp>
    </p:spTree>
    <p:extLst>
      <p:ext uri="{BB962C8B-B14F-4D97-AF65-F5344CB8AC3E}">
        <p14:creationId xmlns:p14="http://schemas.microsoft.com/office/powerpoint/2010/main" val="3860611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gram 1"/>
          <p:cNvSpPr>
            <a:spLocks noChangeArrowheads="1"/>
          </p:cNvSpPr>
          <p:nvPr/>
        </p:nvSpPr>
        <p:spPr bwMode="auto">
          <a:xfrm>
            <a:off x="0" y="1371600"/>
            <a:ext cx="9305925"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125"/>
          <p:cNvSpPr>
            <a:spLocks noChangeShapeType="1"/>
          </p:cNvSpPr>
          <p:nvPr/>
        </p:nvSpPr>
        <p:spPr bwMode="auto">
          <a:xfrm rot="5400000">
            <a:off x="4537868" y="3993357"/>
            <a:ext cx="811213" cy="0"/>
          </a:xfrm>
          <a:prstGeom prst="straightConnector1">
            <a:avLst/>
          </a:prstGeom>
          <a:noFill/>
          <a:ln w="63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 name="Text Box 137"/>
          <p:cNvSpPr>
            <a:spLocks noChangeArrowheads="1"/>
          </p:cNvSpPr>
          <p:nvPr/>
        </p:nvSpPr>
        <p:spPr bwMode="auto">
          <a:xfrm>
            <a:off x="6324600" y="1146175"/>
            <a:ext cx="2276475" cy="45085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Learning Progressions Frameworks</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AutoShape 113"/>
          <p:cNvSpPr>
            <a:spLocks noChangeArrowheads="1"/>
          </p:cNvSpPr>
          <p:nvPr/>
        </p:nvSpPr>
        <p:spPr bwMode="auto">
          <a:xfrm>
            <a:off x="3514725" y="1146175"/>
            <a:ext cx="2505075" cy="50323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Core Content Connectors</a:t>
            </a:r>
            <a:endParaRPr kumimoji="0" lang="en-US" sz="1800" b="0" i="0" u="none" strike="noStrike" cap="none" normalizeH="0" baseline="0" smtClean="0">
              <a:ln>
                <a:noFill/>
              </a:ln>
              <a:solidFill>
                <a:schemeClr val="tx1"/>
              </a:solidFill>
              <a:effectLst/>
              <a:latin typeface="Arial" pitchFamily="34" charset="0"/>
            </a:endParaRPr>
          </a:p>
        </p:txBody>
      </p:sp>
      <p:sp>
        <p:nvSpPr>
          <p:cNvPr id="7" name="Text Box 138"/>
          <p:cNvSpPr txBox="1">
            <a:spLocks noChangeArrowheads="1"/>
          </p:cNvSpPr>
          <p:nvPr/>
        </p:nvSpPr>
        <p:spPr bwMode="auto">
          <a:xfrm>
            <a:off x="942975" y="1146175"/>
            <a:ext cx="2105025" cy="45085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Common Core State Standards</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AutoShape 145"/>
          <p:cNvSpPr>
            <a:spLocks noChangeShapeType="1"/>
          </p:cNvSpPr>
          <p:nvPr/>
        </p:nvSpPr>
        <p:spPr bwMode="auto">
          <a:xfrm rot="10800000">
            <a:off x="6076950" y="1400175"/>
            <a:ext cx="1619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 name="AutoShape 146"/>
          <p:cNvSpPr>
            <a:spLocks noChangeShapeType="1"/>
          </p:cNvSpPr>
          <p:nvPr/>
        </p:nvSpPr>
        <p:spPr bwMode="auto">
          <a:xfrm>
            <a:off x="3124200" y="1362075"/>
            <a:ext cx="29527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 name="Text Box 142"/>
          <p:cNvSpPr txBox="1">
            <a:spLocks noChangeArrowheads="1"/>
          </p:cNvSpPr>
          <p:nvPr/>
        </p:nvSpPr>
        <p:spPr bwMode="auto">
          <a:xfrm>
            <a:off x="449263" y="2060575"/>
            <a:ext cx="1731962" cy="29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1" name="AutoShape 140"/>
          <p:cNvSpPr>
            <a:spLocks noChangeShapeType="1"/>
          </p:cNvSpPr>
          <p:nvPr/>
        </p:nvSpPr>
        <p:spPr bwMode="auto">
          <a:xfrm rot="5400000">
            <a:off x="1589088" y="1862137"/>
            <a:ext cx="431800" cy="9525"/>
          </a:xfrm>
          <a:prstGeom prst="bentConnector3">
            <a:avLst>
              <a:gd name="adj1" fmla="val 50000"/>
            </a:avLst>
          </a:prstGeom>
          <a:noFill/>
          <a:ln w="1905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 name="AutoShape 143"/>
          <p:cNvSpPr>
            <a:spLocks noChangeArrowheads="1"/>
          </p:cNvSpPr>
          <p:nvPr/>
        </p:nvSpPr>
        <p:spPr bwMode="auto">
          <a:xfrm>
            <a:off x="6800850" y="4662488"/>
            <a:ext cx="2025650" cy="928687"/>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Instructional Resource Guide</a:t>
            </a:r>
            <a:endParaRPr kumimoji="0" lang="en-US" sz="1800" b="0" i="0" u="none" strike="noStrike" cap="none" normalizeH="0" baseline="0" smtClean="0">
              <a:ln>
                <a:noFill/>
              </a:ln>
              <a:solidFill>
                <a:schemeClr val="tx1"/>
              </a:solidFill>
              <a:effectLst/>
              <a:latin typeface="Arial" pitchFamily="34" charset="0"/>
            </a:endParaRPr>
          </a:p>
        </p:txBody>
      </p:sp>
      <p:grpSp>
        <p:nvGrpSpPr>
          <p:cNvPr id="2" name="Group 59"/>
          <p:cNvGrpSpPr>
            <a:grpSpLocks/>
          </p:cNvGrpSpPr>
          <p:nvPr/>
        </p:nvGrpSpPr>
        <p:grpSpPr bwMode="auto">
          <a:xfrm>
            <a:off x="663575" y="1674813"/>
            <a:ext cx="2217738" cy="1479550"/>
            <a:chOff x="2060" y="3100"/>
            <a:chExt cx="2957" cy="1528"/>
          </a:xfrm>
        </p:grpSpPr>
        <p:sp>
          <p:nvSpPr>
            <p:cNvPr id="14" name="AutoShape 141"/>
            <p:cNvSpPr>
              <a:spLocks noChangeArrowheads="1"/>
            </p:cNvSpPr>
            <p:nvPr/>
          </p:nvSpPr>
          <p:spPr bwMode="auto">
            <a:xfrm>
              <a:off x="2060" y="3100"/>
              <a:ext cx="2957" cy="1528"/>
            </a:xfrm>
            <a:prstGeom prst="flowChartExtract">
              <a:avLst/>
            </a:prstGeom>
            <a:noFill/>
            <a:ln w="12700">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 name="Text Box 150"/>
            <p:cNvSpPr txBox="1">
              <a:spLocks noChangeArrowheads="1"/>
            </p:cNvSpPr>
            <p:nvPr/>
          </p:nvSpPr>
          <p:spPr bwMode="auto">
            <a:xfrm>
              <a:off x="2947" y="3832"/>
              <a:ext cx="1276" cy="715"/>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Content</a:t>
              </a:r>
              <a:endParaRPr kumimoji="0" lang="en-US" sz="110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Modules</a:t>
              </a:r>
              <a:endParaRPr kumimoji="0" lang="en-US" sz="1100" i="0" u="none" strike="noStrike" cap="none" normalizeH="0" baseline="0" dirty="0" smtClean="0">
                <a:ln>
                  <a:noFill/>
                </a:ln>
                <a:solidFill>
                  <a:schemeClr val="tx1"/>
                </a:solidFill>
                <a:effectLst/>
                <a:latin typeface="Arial" pitchFamily="34" charset="0"/>
              </a:endParaRPr>
            </a:p>
          </p:txBody>
        </p:sp>
      </p:grpSp>
      <p:sp>
        <p:nvSpPr>
          <p:cNvPr id="16" name="AutoShape 157"/>
          <p:cNvSpPr>
            <a:spLocks noChangeArrowheads="1"/>
          </p:cNvSpPr>
          <p:nvPr/>
        </p:nvSpPr>
        <p:spPr bwMode="auto">
          <a:xfrm>
            <a:off x="533400" y="4419601"/>
            <a:ext cx="2362199" cy="1524000"/>
          </a:xfrm>
          <a:prstGeom prst="ellipse">
            <a:avLst/>
          </a:prstGeom>
          <a:solidFill>
            <a:schemeClr val="accent6">
              <a:lumMod val="40000"/>
              <a:lumOff val="60000"/>
            </a:schemeClr>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Curriculum Resource Guides</a:t>
            </a:r>
            <a:endParaRPr kumimoji="0" lang="en-US" b="1" i="0" u="none" strike="noStrike" cap="none" normalizeH="0" baseline="0" dirty="0" smtClean="0">
              <a:ln>
                <a:noFill/>
              </a:ln>
              <a:solidFill>
                <a:schemeClr val="tx1"/>
              </a:solidFill>
              <a:effectLst/>
              <a:latin typeface="Arial" pitchFamily="34" charset="0"/>
            </a:endParaRPr>
          </a:p>
        </p:txBody>
      </p:sp>
      <p:grpSp>
        <p:nvGrpSpPr>
          <p:cNvPr id="13" name="Group 56"/>
          <p:cNvGrpSpPr>
            <a:grpSpLocks/>
          </p:cNvGrpSpPr>
          <p:nvPr/>
        </p:nvGrpSpPr>
        <p:grpSpPr bwMode="auto">
          <a:xfrm>
            <a:off x="6734175" y="5973763"/>
            <a:ext cx="2409825" cy="884237"/>
            <a:chOff x="11795" y="10067"/>
            <a:chExt cx="3795" cy="1393"/>
          </a:xfrm>
        </p:grpSpPr>
        <p:sp>
          <p:nvSpPr>
            <p:cNvPr id="18" name="Text Box 47"/>
            <p:cNvSpPr txBox="1">
              <a:spLocks noChangeArrowheads="1"/>
            </p:cNvSpPr>
            <p:nvPr/>
          </p:nvSpPr>
          <p:spPr bwMode="auto">
            <a:xfrm>
              <a:off x="11795" y="10067"/>
              <a:ext cx="3795" cy="13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=Standards documents</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Documents that promote teacher understanding of the content</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 Documents that promote instruction of the content</a:t>
              </a:r>
              <a:endParaRPr kumimoji="0" lang="en-US" sz="1800" b="0" i="0" u="none" strike="noStrike" cap="none" normalizeH="0" baseline="0" smtClean="0">
                <a:ln>
                  <a:noFill/>
                </a:ln>
                <a:solidFill>
                  <a:schemeClr val="tx1"/>
                </a:solidFill>
                <a:effectLst/>
                <a:latin typeface="Arial" pitchFamily="34" charset="0"/>
              </a:endParaRPr>
            </a:p>
          </p:txBody>
        </p:sp>
        <p:sp>
          <p:nvSpPr>
            <p:cNvPr id="19" name="Rectangle 48"/>
            <p:cNvSpPr>
              <a:spLocks noChangeArrowheads="1"/>
            </p:cNvSpPr>
            <p:nvPr/>
          </p:nvSpPr>
          <p:spPr bwMode="auto">
            <a:xfrm>
              <a:off x="11896" y="10230"/>
              <a:ext cx="388" cy="143"/>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AutoShape 49"/>
            <p:cNvSpPr>
              <a:spLocks noChangeArrowheads="1"/>
            </p:cNvSpPr>
            <p:nvPr/>
          </p:nvSpPr>
          <p:spPr bwMode="auto">
            <a:xfrm>
              <a:off x="11970" y="10448"/>
              <a:ext cx="206" cy="213"/>
            </a:xfrm>
            <a:prstGeom prst="triangle">
              <a:avLst>
                <a:gd name="adj" fmla="val 50000"/>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50"/>
            <p:cNvSpPr>
              <a:spLocks noChangeArrowheads="1"/>
            </p:cNvSpPr>
            <p:nvPr/>
          </p:nvSpPr>
          <p:spPr bwMode="auto">
            <a:xfrm>
              <a:off x="11896" y="10951"/>
              <a:ext cx="314" cy="143"/>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ext Box 119"/>
          <p:cNvSpPr txBox="1">
            <a:spLocks noChangeArrowheads="1"/>
          </p:cNvSpPr>
          <p:nvPr/>
        </p:nvSpPr>
        <p:spPr bwMode="auto">
          <a:xfrm>
            <a:off x="4278313" y="2568575"/>
            <a:ext cx="0" cy="1588"/>
          </a:xfrm>
          <a:prstGeom prst="rect">
            <a:avLst/>
          </a:prstGeom>
          <a:solidFill>
            <a:srgbClr val="FFFFFF"/>
          </a:solidFill>
          <a:ln w="2857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17" name="Group 58"/>
          <p:cNvGrpSpPr>
            <a:grpSpLocks/>
          </p:cNvGrpSpPr>
          <p:nvPr/>
        </p:nvGrpSpPr>
        <p:grpSpPr bwMode="auto">
          <a:xfrm>
            <a:off x="3622675" y="3446463"/>
            <a:ext cx="2638425" cy="3087687"/>
            <a:chOff x="6424" y="5799"/>
            <a:chExt cx="4154" cy="4862"/>
          </a:xfrm>
        </p:grpSpPr>
        <p:grpSp>
          <p:nvGrpSpPr>
            <p:cNvPr id="23" name="Group 126"/>
            <p:cNvGrpSpPr>
              <a:grpSpLocks/>
            </p:cNvGrpSpPr>
            <p:nvPr/>
          </p:nvGrpSpPr>
          <p:grpSpPr bwMode="auto">
            <a:xfrm>
              <a:off x="7382" y="5799"/>
              <a:ext cx="2145" cy="952"/>
              <a:chOff x="6930" y="7395"/>
              <a:chExt cx="2490" cy="525"/>
            </a:xfrm>
          </p:grpSpPr>
          <p:sp>
            <p:nvSpPr>
              <p:cNvPr id="37" name="AutoShape 127"/>
              <p:cNvSpPr>
                <a:spLocks noChangeShapeType="1"/>
              </p:cNvSpPr>
              <p:nvPr/>
            </p:nvSpPr>
            <p:spPr bwMode="auto">
              <a:xfrm>
                <a:off x="8265" y="7395"/>
                <a:ext cx="1155" cy="525"/>
              </a:xfrm>
              <a:prstGeom prst="bentConnector3">
                <a:avLst>
                  <a:gd name="adj1" fmla="val 100606"/>
                </a:avLst>
              </a:prstGeom>
              <a:noFill/>
              <a:ln w="1270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8" name="AutoShape 128"/>
              <p:cNvSpPr>
                <a:spLocks noChangeShapeType="1"/>
              </p:cNvSpPr>
              <p:nvPr/>
            </p:nvSpPr>
            <p:spPr bwMode="auto">
              <a:xfrm rot="10800000" flipV="1">
                <a:off x="6930" y="7395"/>
                <a:ext cx="1305" cy="495"/>
              </a:xfrm>
              <a:prstGeom prst="bentConnector3">
                <a:avLst>
                  <a:gd name="adj1" fmla="val 99231"/>
                </a:avLst>
              </a:prstGeom>
              <a:noFill/>
              <a:ln w="1270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4" name="Group 120"/>
            <p:cNvGrpSpPr>
              <a:grpSpLocks/>
            </p:cNvGrpSpPr>
            <p:nvPr/>
          </p:nvGrpSpPr>
          <p:grpSpPr bwMode="auto">
            <a:xfrm>
              <a:off x="7224" y="8383"/>
              <a:ext cx="2547" cy="755"/>
              <a:chOff x="6765" y="8820"/>
              <a:chExt cx="2955" cy="416"/>
            </a:xfrm>
          </p:grpSpPr>
          <p:sp>
            <p:nvSpPr>
              <p:cNvPr id="34" name="AutoShape 121"/>
              <p:cNvSpPr>
                <a:spLocks noChangeShapeType="1"/>
              </p:cNvSpPr>
              <p:nvPr/>
            </p:nvSpPr>
            <p:spPr bwMode="auto">
              <a:xfrm>
                <a:off x="8264"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5" name="AutoShape 122"/>
              <p:cNvSpPr>
                <a:spLocks noChangeShapeType="1"/>
              </p:cNvSpPr>
              <p:nvPr/>
            </p:nvSpPr>
            <p:spPr bwMode="auto">
              <a:xfrm>
                <a:off x="6765"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 name="AutoShape 123"/>
              <p:cNvSpPr>
                <a:spLocks noChangeShapeType="1"/>
              </p:cNvSpPr>
              <p:nvPr/>
            </p:nvSpPr>
            <p:spPr bwMode="auto">
              <a:xfrm>
                <a:off x="9719"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5" name="Group 129"/>
            <p:cNvGrpSpPr>
              <a:grpSpLocks/>
            </p:cNvGrpSpPr>
            <p:nvPr/>
          </p:nvGrpSpPr>
          <p:grpSpPr bwMode="auto">
            <a:xfrm>
              <a:off x="6424" y="6479"/>
              <a:ext cx="4154" cy="1850"/>
              <a:chOff x="6045" y="7935"/>
              <a:chExt cx="4821" cy="1020"/>
            </a:xfrm>
          </p:grpSpPr>
          <p:sp>
            <p:nvSpPr>
              <p:cNvPr id="31" name="AutoShape 130"/>
              <p:cNvSpPr>
                <a:spLocks noChangeArrowheads="1"/>
              </p:cNvSpPr>
              <p:nvPr/>
            </p:nvSpPr>
            <p:spPr bwMode="auto">
              <a:xfrm>
                <a:off x="757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MS  Unit UDLs</a:t>
                </a:r>
                <a:endParaRPr kumimoji="0" lang="en-US" sz="1800" b="0" i="0" u="none" strike="noStrike" cap="none" normalizeH="0" baseline="0" smtClean="0">
                  <a:ln>
                    <a:noFill/>
                  </a:ln>
                  <a:solidFill>
                    <a:schemeClr val="tx1"/>
                  </a:solidFill>
                  <a:effectLst/>
                  <a:latin typeface="Arial" pitchFamily="34" charset="0"/>
                </a:endParaRPr>
              </a:p>
            </p:txBody>
          </p:sp>
          <p:sp>
            <p:nvSpPr>
              <p:cNvPr id="32" name="AutoShape 131"/>
              <p:cNvSpPr>
                <a:spLocks noChangeArrowheads="1"/>
              </p:cNvSpPr>
              <p:nvPr/>
            </p:nvSpPr>
            <p:spPr bwMode="auto">
              <a:xfrm>
                <a:off x="604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Ele Unit </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UDLs</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33" name="AutoShape 132"/>
              <p:cNvSpPr>
                <a:spLocks noChangeArrowheads="1"/>
              </p:cNvSpPr>
              <p:nvPr/>
            </p:nvSpPr>
            <p:spPr bwMode="auto">
              <a:xfrm>
                <a:off x="919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HS  Unit UDLs</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26" name="Group 133"/>
            <p:cNvGrpSpPr>
              <a:grpSpLocks/>
            </p:cNvGrpSpPr>
            <p:nvPr/>
          </p:nvGrpSpPr>
          <p:grpSpPr bwMode="auto">
            <a:xfrm>
              <a:off x="6424" y="8893"/>
              <a:ext cx="4077" cy="1768"/>
              <a:chOff x="6045" y="9371"/>
              <a:chExt cx="4732" cy="975"/>
            </a:xfrm>
          </p:grpSpPr>
          <p:sp>
            <p:nvSpPr>
              <p:cNvPr id="28" name="AutoShape 134"/>
              <p:cNvSpPr>
                <a:spLocks noChangeArrowheads="1"/>
              </p:cNvSpPr>
              <p:nvPr/>
            </p:nvSpPr>
            <p:spPr bwMode="auto">
              <a:xfrm>
                <a:off x="7575" y="9371"/>
                <a:ext cx="1671"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MS MASSIs  &amp; </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LASSIs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9" name="AutoShape 135"/>
              <p:cNvSpPr>
                <a:spLocks noChangeArrowheads="1"/>
              </p:cNvSpPr>
              <p:nvPr/>
            </p:nvSpPr>
            <p:spPr bwMode="auto">
              <a:xfrm>
                <a:off x="6045" y="9371"/>
                <a:ext cx="1671"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Ele</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MASSIs &amp;</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LASSIs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30" name="AutoShape 136"/>
              <p:cNvSpPr>
                <a:spLocks noChangeArrowheads="1"/>
              </p:cNvSpPr>
              <p:nvPr/>
            </p:nvSpPr>
            <p:spPr bwMode="auto">
              <a:xfrm>
                <a:off x="9105" y="9371"/>
                <a:ext cx="1672"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HS MASSIs &amp;</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LASSIs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grpSp>
      <p:sp>
        <p:nvSpPr>
          <p:cNvPr id="39" name="Text Box 54"/>
          <p:cNvSpPr txBox="1">
            <a:spLocks noChangeArrowheads="1"/>
          </p:cNvSpPr>
          <p:nvPr/>
        </p:nvSpPr>
        <p:spPr bwMode="auto">
          <a:xfrm>
            <a:off x="0" y="1244600"/>
            <a:ext cx="381000" cy="1927225"/>
          </a:xfrm>
          <a:prstGeom prst="rect">
            <a:avLst/>
          </a:prstGeom>
          <a:solidFill>
            <a:srgbClr val="CCC0D9"/>
          </a:solidFill>
          <a:ln w="19050">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TO TEACH</a:t>
            </a:r>
            <a:endParaRPr kumimoji="0" lang="en-US" sz="1800" b="0" i="0" u="none" strike="noStrike" cap="none" normalizeH="0" baseline="0" dirty="0" smtClean="0">
              <a:ln>
                <a:noFill/>
              </a:ln>
              <a:solidFill>
                <a:schemeClr val="tx1"/>
              </a:solidFill>
              <a:effectLst/>
              <a:latin typeface="Arial" pitchFamily="34" charset="0"/>
            </a:endParaRPr>
          </a:p>
        </p:txBody>
      </p:sp>
      <p:sp>
        <p:nvSpPr>
          <p:cNvPr id="40" name="Text Box 55"/>
          <p:cNvSpPr txBox="1">
            <a:spLocks noChangeArrowheads="1"/>
          </p:cNvSpPr>
          <p:nvPr/>
        </p:nvSpPr>
        <p:spPr bwMode="auto">
          <a:xfrm>
            <a:off x="0" y="3733800"/>
            <a:ext cx="371475" cy="1927225"/>
          </a:xfrm>
          <a:prstGeom prst="rect">
            <a:avLst/>
          </a:prstGeom>
          <a:solidFill>
            <a:srgbClr val="FDE9D9"/>
          </a:solidFill>
          <a:ln w="19050">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TO TEACH</a:t>
            </a:r>
            <a:endParaRPr kumimoji="0" lang="en-US" sz="1800" b="0" i="0" u="none" strike="noStrike" cap="none" normalizeH="0" baseline="0" dirty="0" smtClean="0">
              <a:ln>
                <a:noFill/>
              </a:ln>
              <a:solidFill>
                <a:schemeClr val="tx1"/>
              </a:solidFill>
              <a:effectLst/>
              <a:latin typeface="Arial" pitchFamily="34" charset="0"/>
            </a:endParaRPr>
          </a:p>
        </p:txBody>
      </p:sp>
      <p:sp>
        <p:nvSpPr>
          <p:cNvPr id="41" name="Oval 60"/>
          <p:cNvSpPr>
            <a:spLocks noChangeArrowheads="1"/>
          </p:cNvSpPr>
          <p:nvPr/>
        </p:nvSpPr>
        <p:spPr bwMode="auto">
          <a:xfrm>
            <a:off x="3733800" y="2362200"/>
            <a:ext cx="2043113" cy="1004887"/>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Graduated Understandings </a:t>
            </a:r>
            <a:endParaRPr kumimoji="0" lang="en-US" sz="1800" b="0" i="0" u="none" strike="noStrike" cap="none" normalizeH="0" baseline="0" smtClean="0">
              <a:ln>
                <a:noFill/>
              </a:ln>
              <a:solidFill>
                <a:schemeClr val="tx1"/>
              </a:solidFill>
              <a:effectLst/>
              <a:latin typeface="Arial" pitchFamily="34" charset="0"/>
            </a:endParaRPr>
          </a:p>
        </p:txBody>
      </p:sp>
      <p:sp>
        <p:nvSpPr>
          <p:cNvPr id="42" name="AutoShape 63"/>
          <p:cNvSpPr>
            <a:spLocks noChangeArrowheads="1"/>
          </p:cNvSpPr>
          <p:nvPr/>
        </p:nvSpPr>
        <p:spPr bwMode="auto">
          <a:xfrm>
            <a:off x="6324600" y="1981200"/>
            <a:ext cx="1798638" cy="873124"/>
          </a:xfrm>
          <a:prstGeom prst="triangle">
            <a:avLst>
              <a:gd name="adj" fmla="val 50000"/>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Instructional Families</a:t>
            </a:r>
            <a:endParaRPr kumimoji="0" lang="en-US" sz="1800" b="0" i="0" u="none" strike="noStrike" cap="none" normalizeH="0" baseline="0" dirty="0" smtClean="0">
              <a:ln>
                <a:noFill/>
              </a:ln>
              <a:solidFill>
                <a:schemeClr val="tx1"/>
              </a:solidFill>
              <a:effectLst/>
              <a:latin typeface="Arial" pitchFamily="34" charset="0"/>
            </a:endParaRPr>
          </a:p>
        </p:txBody>
      </p:sp>
      <p:sp>
        <p:nvSpPr>
          <p:cNvPr id="43" name="Oval 65"/>
          <p:cNvSpPr>
            <a:spLocks noChangeArrowheads="1"/>
          </p:cNvSpPr>
          <p:nvPr/>
        </p:nvSpPr>
        <p:spPr bwMode="auto">
          <a:xfrm>
            <a:off x="6324600" y="3200400"/>
            <a:ext cx="1766888" cy="619125"/>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Element Cards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44" name="Picture 2" descr="small_logo.png"/>
          <p:cNvPicPr>
            <a:picLocks noChangeAspect="1" noChangeArrowheads="1"/>
          </p:cNvPicPr>
          <p:nvPr/>
        </p:nvPicPr>
        <p:blipFill>
          <a:blip r:embed="rId3" cstate="print"/>
          <a:srcRect/>
          <a:stretch>
            <a:fillRect/>
          </a:stretch>
        </p:blipFill>
        <p:spPr bwMode="auto">
          <a:xfrm>
            <a:off x="0" y="457200"/>
            <a:ext cx="1771650" cy="647700"/>
          </a:xfrm>
          <a:prstGeom prst="rect">
            <a:avLst/>
          </a:prstGeom>
          <a:noFill/>
        </p:spPr>
      </p:pic>
      <p:sp>
        <p:nvSpPr>
          <p:cNvPr id="45"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 name="Rectangle 53"/>
          <p:cNvSpPr>
            <a:spLocks noChangeArrowheads="1"/>
          </p:cNvSpPr>
          <p:nvPr/>
        </p:nvSpPr>
        <p:spPr bwMode="auto">
          <a:xfrm>
            <a:off x="1066800" y="152400"/>
            <a:ext cx="75438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SCHEMA for Common Core State Standards Resources</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NCSC Instructional Resources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7" name="Rectangle 5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
            </a:r>
            <a:br>
              <a:rPr kumimoji="0" lang="en-US" sz="11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8" name="Rectangle 64"/>
          <p:cNvSpPr>
            <a:spLocks noChangeArrowheads="1"/>
          </p:cNvSpPr>
          <p:nvPr/>
        </p:nvSpPr>
        <p:spPr bwMode="auto">
          <a:xfrm>
            <a:off x="0" y="2886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49" name="Straight Arrow Connector 48"/>
          <p:cNvCxnSpPr/>
          <p:nvPr/>
        </p:nvCxnSpPr>
        <p:spPr>
          <a:xfrm flipH="1">
            <a:off x="2514600" y="1752600"/>
            <a:ext cx="1066800" cy="6858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2209800" y="3352800"/>
            <a:ext cx="1295400" cy="9906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2743200" y="4495800"/>
            <a:ext cx="68580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2971800" y="5486400"/>
            <a:ext cx="53340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flipV="1">
            <a:off x="6400800" y="4495800"/>
            <a:ext cx="762000" cy="1524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6248400" y="5334000"/>
            <a:ext cx="457200" cy="228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800600" y="1752600"/>
            <a:ext cx="0" cy="609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1" idx="6"/>
            <a:endCxn id="42" idx="2"/>
          </p:cNvCxnSpPr>
          <p:nvPr/>
        </p:nvCxnSpPr>
        <p:spPr>
          <a:xfrm flipV="1">
            <a:off x="5776913" y="2854324"/>
            <a:ext cx="547687" cy="1032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43" idx="2"/>
          </p:cNvCxnSpPr>
          <p:nvPr/>
        </p:nvCxnSpPr>
        <p:spPr>
          <a:xfrm>
            <a:off x="5683250" y="3241675"/>
            <a:ext cx="641350" cy="2682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304800" y="3276600"/>
            <a:ext cx="8458200" cy="0"/>
          </a:xfrm>
          <a:prstGeom prst="line">
            <a:avLst/>
          </a:prstGeom>
          <a:ln>
            <a:prstDash val="dash"/>
          </a:ln>
        </p:spPr>
        <p:style>
          <a:lnRef idx="2">
            <a:schemeClr val="accent6"/>
          </a:lnRef>
          <a:fillRef idx="0">
            <a:schemeClr val="accent6"/>
          </a:fillRef>
          <a:effectRef idx="1">
            <a:schemeClr val="accent6"/>
          </a:effectRef>
          <a:fontRef idx="minor">
            <a:schemeClr val="tx1"/>
          </a:fontRef>
        </p:style>
      </p:cxnSp>
      <p:sp>
        <p:nvSpPr>
          <p:cNvPr id="58" name="Slide Number Placeholder 57"/>
          <p:cNvSpPr>
            <a:spLocks noGrp="1"/>
          </p:cNvSpPr>
          <p:nvPr>
            <p:ph type="sldNum" sz="quarter" idx="12"/>
          </p:nvPr>
        </p:nvSpPr>
        <p:spPr/>
        <p:txBody>
          <a:bodyPr/>
          <a:lstStyle/>
          <a:p>
            <a:fld id="{28AF9A73-6AB0-4A83-B66A-7D5DC2A71963}" type="slidenum">
              <a:rPr lang="en-US" smtClean="0"/>
              <a:pPr/>
              <a:t>31</a:t>
            </a:fld>
            <a:endParaRPr lang="en-US"/>
          </a:p>
        </p:txBody>
      </p:sp>
    </p:spTree>
    <p:extLst>
      <p:ext uri="{BB962C8B-B14F-4D97-AF65-F5344CB8AC3E}">
        <p14:creationId xmlns:p14="http://schemas.microsoft.com/office/powerpoint/2010/main" val="9496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2743200" cy="3657600"/>
          </a:xfrm>
          <a:noFill/>
        </p:spPr>
        <p:txBody>
          <a:bodyPr>
            <a:normAutofit/>
          </a:bodyPr>
          <a:lstStyle/>
          <a:p>
            <a:r>
              <a:rPr lang="en-US" dirty="0"/>
              <a:t>Curriculum Resource </a:t>
            </a:r>
            <a:r>
              <a:rPr lang="en-US" dirty="0" smtClean="0"/>
              <a:t>Guides</a:t>
            </a:r>
            <a:endParaRPr lang="en-US" dirty="0"/>
          </a:p>
        </p:txBody>
      </p:sp>
      <p:sp>
        <p:nvSpPr>
          <p:cNvPr id="90113" name="Rectangle 1"/>
          <p:cNvSpPr>
            <a:spLocks noChangeArrowheads="1"/>
          </p:cNvSpPr>
          <p:nvPr/>
        </p:nvSpPr>
        <p:spPr bwMode="auto">
          <a:xfrm>
            <a:off x="3276600" y="261643"/>
            <a:ext cx="51816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28950" algn="l"/>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purposes of the Curriculum Resource Guides Are: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028950" algn="l"/>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 provide guidance for teaching the Common Core State Standards (CCSS) to students with Significant Cognitive Disabilities (SWSCD) that both aligns with these standards and provides differentiation for individual student needs </a:t>
            </a:r>
          </a:p>
          <a:p>
            <a:pPr marL="0" marR="0" lvl="0" indent="0" algn="l" defTabSz="914400" rtl="0" eaLnBrk="0" fontAlgn="base" latinLnBrk="0" hangingPunct="0">
              <a:lnSpc>
                <a:spcPct val="100000"/>
              </a:lnSpc>
              <a:spcBef>
                <a:spcPct val="0"/>
              </a:spcBef>
              <a:spcAft>
                <a:spcPct val="0"/>
              </a:spcAft>
              <a:buClrTx/>
              <a:buSzTx/>
              <a:tabLst>
                <a:tab pos="3028950" algn="l"/>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028950" algn="l"/>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 serve as a companion document to the Progress Indicators for the CCSS found in the NCSC Learning Progressions</a:t>
            </a:r>
          </a:p>
          <a:p>
            <a:pPr marL="0" marR="0" lvl="0" indent="0" algn="l" defTabSz="914400" rtl="0" eaLnBrk="0" fontAlgn="base" latinLnBrk="0" hangingPunct="0">
              <a:lnSpc>
                <a:spcPct val="100000"/>
              </a:lnSpc>
              <a:spcBef>
                <a:spcPct val="0"/>
              </a:spcBef>
              <a:spcAft>
                <a:spcPct val="0"/>
              </a:spcAft>
              <a:buClrTx/>
              <a:buSzTx/>
              <a:tabLst>
                <a:tab pos="3028950" algn="l"/>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028950" algn="l"/>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 help educators build knowledge of the essential content reflected in these Progress Indicators of the CCSS </a:t>
            </a:r>
          </a:p>
          <a:p>
            <a:pPr marL="0" marR="0" lvl="0" indent="0" algn="l" defTabSz="914400" rtl="0" eaLnBrk="0" fontAlgn="base" latinLnBrk="0" hangingPunct="0">
              <a:lnSpc>
                <a:spcPct val="100000"/>
              </a:lnSpc>
              <a:spcBef>
                <a:spcPct val="0"/>
              </a:spcBef>
              <a:spcAft>
                <a:spcPct val="0"/>
              </a:spcAft>
              <a:buClrTx/>
              <a:buSzTx/>
              <a:tabLst>
                <a:tab pos="3028950" algn="l"/>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028950" algn="l"/>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 delineate the necessary skills and knowledge students need to acquire to master these indicators</a:t>
            </a:r>
          </a:p>
          <a:p>
            <a:pPr marL="0" marR="0" lvl="0" indent="0" algn="l" defTabSz="914400" rtl="0" eaLnBrk="0" fontAlgn="base" latinLnBrk="0" hangingPunct="0">
              <a:lnSpc>
                <a:spcPct val="100000"/>
              </a:lnSpc>
              <a:spcBef>
                <a:spcPct val="0"/>
              </a:spcBef>
              <a:spcAft>
                <a:spcPct val="0"/>
              </a:spcAft>
              <a:buClrTx/>
              <a:buSzTx/>
              <a:tabLst>
                <a:tab pos="3028950" algn="l"/>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028950" algn="l"/>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 provide examples for differentiating instruction for a wide range of SWSCD. These examples can be used in planning specific lessons, alternate assessment items, and professional development. </a:t>
            </a:r>
          </a:p>
        </p:txBody>
      </p:sp>
    </p:spTree>
    <p:extLst>
      <p:ext uri="{BB962C8B-B14F-4D97-AF65-F5344CB8AC3E}">
        <p14:creationId xmlns:p14="http://schemas.microsoft.com/office/powerpoint/2010/main" val="3936598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76200" y="1600200"/>
            <a:ext cx="4331208" cy="4876800"/>
          </a:xfrm>
          <a:prstGeom prst="rect">
            <a:avLst/>
          </a:prstGeom>
          <a:noFill/>
        </p:spPr>
        <p:txBody>
          <a:bodyPr>
            <a:normAutofit fontScale="85000" lnSpcReduction="10000"/>
          </a:bodyPr>
          <a:lstStyle/>
          <a:p>
            <a:r>
              <a:rPr lang="en-US" dirty="0" smtClean="0"/>
              <a:t>Part 3 – Links to CCCs and Performance Examples</a:t>
            </a:r>
          </a:p>
          <a:p>
            <a:pPr lvl="1"/>
            <a:r>
              <a:rPr lang="en-US" dirty="0" smtClean="0"/>
              <a:t>1</a:t>
            </a:r>
            <a:r>
              <a:rPr lang="en-US" baseline="30000" dirty="0" smtClean="0"/>
              <a:t>st</a:t>
            </a:r>
            <a:r>
              <a:rPr lang="en-US" dirty="0" smtClean="0"/>
              <a:t> section provides a description of the Reading CCCs and a hyperlink to access the CCCs</a:t>
            </a:r>
          </a:p>
          <a:p>
            <a:pPr lvl="1"/>
            <a:r>
              <a:rPr lang="en-US" dirty="0" smtClean="0"/>
              <a:t>2</a:t>
            </a:r>
            <a:r>
              <a:rPr lang="en-US" baseline="30000" dirty="0" smtClean="0"/>
              <a:t>nd</a:t>
            </a:r>
            <a:r>
              <a:rPr lang="en-US" dirty="0" smtClean="0"/>
              <a:t> table includes sample summative assessment items related to topic</a:t>
            </a:r>
          </a:p>
          <a:p>
            <a:pPr lvl="1"/>
            <a:r>
              <a:rPr lang="en-US" dirty="0" smtClean="0"/>
              <a:t>Essential Understandings expectations are included</a:t>
            </a:r>
          </a:p>
        </p:txBody>
      </p:sp>
      <p:sp>
        <p:nvSpPr>
          <p:cNvPr id="7" name="Title 1"/>
          <p:cNvSpPr>
            <a:spLocks noGrp="1"/>
          </p:cNvSpPr>
          <p:nvPr>
            <p:ph type="title"/>
          </p:nvPr>
        </p:nvSpPr>
        <p:spPr>
          <a:xfrm>
            <a:off x="457200" y="381000"/>
            <a:ext cx="8229600" cy="914400"/>
          </a:xfrm>
          <a:noFill/>
        </p:spPr>
        <p:txBody>
          <a:bodyPr/>
          <a:lstStyle/>
          <a:p>
            <a:pPr algn="l"/>
            <a:r>
              <a:rPr lang="en-US" sz="3600" b="1" dirty="0" smtClean="0">
                <a:solidFill>
                  <a:srgbClr val="1B77BC"/>
                </a:solidFill>
                <a:latin typeface="Myriad Pro"/>
                <a:cs typeface="Myriad Pro"/>
              </a:rPr>
              <a:t>What is included in CR Guide?</a:t>
            </a:r>
            <a:endParaRPr lang="en-US" sz="3600" b="1" dirty="0">
              <a:solidFill>
                <a:srgbClr val="1B77BC"/>
              </a:solidFill>
              <a:latin typeface="Myriad Pro"/>
              <a:cs typeface="Myriad Pro"/>
            </a:endParaRPr>
          </a:p>
        </p:txBody>
      </p:sp>
      <p:sp>
        <p:nvSpPr>
          <p:cNvPr id="9" name="Slide Number Placeholder 8"/>
          <p:cNvSpPr>
            <a:spLocks noGrp="1"/>
          </p:cNvSpPr>
          <p:nvPr>
            <p:ph type="sldNum" sz="quarter" idx="12"/>
          </p:nvPr>
        </p:nvSpPr>
        <p:spPr/>
        <p:txBody>
          <a:bodyPr/>
          <a:lstStyle/>
          <a:p>
            <a:fld id="{28AF9A73-6AB0-4A83-B66A-7D5DC2A71963}" type="slidenum">
              <a:rPr lang="en-US" smtClean="0"/>
              <a:pPr/>
              <a:t>33</a:t>
            </a:fld>
            <a:endParaRPr lang="en-US"/>
          </a:p>
        </p:txBody>
      </p:sp>
      <p:pic>
        <p:nvPicPr>
          <p:cNvPr id="10" name="Content Placeholder 9"/>
          <p:cNvPicPr>
            <a:picLocks noGrp="1"/>
          </p:cNvPicPr>
          <p:nvPr>
            <p:ph sz="half" idx="2"/>
          </p:nvPr>
        </p:nvPicPr>
        <p:blipFill>
          <a:blip r:embed="rId3" cstate="print"/>
          <a:srcRect l="21463" t="30961" r="20299" b="27402"/>
          <a:stretch>
            <a:fillRect/>
          </a:stretch>
        </p:blipFill>
        <p:spPr bwMode="auto">
          <a:xfrm>
            <a:off x="4572000" y="1066800"/>
            <a:ext cx="4038600" cy="2590800"/>
          </a:xfrm>
          <a:prstGeom prst="rect">
            <a:avLst/>
          </a:prstGeom>
          <a:noFill/>
          <a:ln w="9525">
            <a:noFill/>
            <a:miter lim="800000"/>
            <a:headEnd/>
            <a:tailEnd/>
          </a:ln>
        </p:spPr>
      </p:pic>
      <p:pic>
        <p:nvPicPr>
          <p:cNvPr id="12" name="Picture 11"/>
          <p:cNvPicPr/>
          <p:nvPr/>
        </p:nvPicPr>
        <p:blipFill>
          <a:blip r:embed="rId4" cstate="print"/>
          <a:srcRect l="10459" t="22776" r="11905" b="4982"/>
          <a:stretch>
            <a:fillRect/>
          </a:stretch>
        </p:blipFill>
        <p:spPr bwMode="auto">
          <a:xfrm>
            <a:off x="4343400" y="3657600"/>
            <a:ext cx="4624202" cy="2410691"/>
          </a:xfrm>
          <a:prstGeom prst="rect">
            <a:avLst/>
          </a:prstGeom>
          <a:noFill/>
          <a:ln w="9525">
            <a:noFill/>
            <a:miter lim="800000"/>
            <a:headEnd/>
            <a:tailEnd/>
          </a:ln>
        </p:spPr>
      </p:pic>
    </p:spTree>
    <p:extLst>
      <p:ext uri="{BB962C8B-B14F-4D97-AF65-F5344CB8AC3E}">
        <p14:creationId xmlns:p14="http://schemas.microsoft.com/office/powerpoint/2010/main" val="2360594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382000" y="0"/>
            <a:ext cx="762000" cy="365125"/>
          </a:xfrm>
          <a:prstGeom prst="rect">
            <a:avLst/>
          </a:prstGeom>
        </p:spPr>
        <p:txBody>
          <a:bodyPr/>
          <a:lstStyle/>
          <a:p>
            <a:fld id="{F8EAE6B9-A229-4D15-9D77-ACAD1A0BED94}" type="slidenum">
              <a:rPr lang="en-US" smtClean="0">
                <a:solidFill>
                  <a:prstClr val="black">
                    <a:tint val="75000"/>
                  </a:prstClr>
                </a:solidFill>
              </a:rPr>
              <a:pPr/>
              <a:t>34</a:t>
            </a:fld>
            <a:endParaRPr lang="en-US" dirty="0">
              <a:solidFill>
                <a:prstClr val="black">
                  <a:tint val="75000"/>
                </a:prstClr>
              </a:solidFill>
            </a:endParaRPr>
          </a:p>
        </p:txBody>
      </p:sp>
      <p:sp>
        <p:nvSpPr>
          <p:cNvPr id="8" name="Title 1"/>
          <p:cNvSpPr>
            <a:spLocks noGrp="1"/>
          </p:cNvSpPr>
          <p:nvPr>
            <p:ph type="title"/>
          </p:nvPr>
        </p:nvSpPr>
        <p:spPr>
          <a:xfrm>
            <a:off x="457200" y="0"/>
            <a:ext cx="8229600" cy="609600"/>
          </a:xfrm>
        </p:spPr>
        <p:txBody>
          <a:bodyPr>
            <a:normAutofit fontScale="90000"/>
          </a:bodyPr>
          <a:lstStyle/>
          <a:p>
            <a:r>
              <a:rPr lang="en-US" dirty="0" smtClean="0">
                <a:solidFill>
                  <a:srgbClr val="0070C0"/>
                </a:solidFill>
              </a:rPr>
              <a:t>Curriculum Resource Guides</a:t>
            </a:r>
            <a:endParaRPr lang="en-US" dirty="0">
              <a:solidFill>
                <a:srgbClr val="0070C0"/>
              </a:solidFill>
            </a:endParaRP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37" y="609600"/>
            <a:ext cx="8143875"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900292"/>
      </p:ext>
    </p:extLst>
  </p:cSld>
  <p:clrMapOvr>
    <a:masterClrMapping/>
  </p:clrMapOvr>
  <mc:AlternateContent xmlns:mc="http://schemas.openxmlformats.org/markup-compatibility/2006" xmlns:p14="http://schemas.microsoft.com/office/powerpoint/2010/main">
    <mc:Choice Requires="p14">
      <p:transition spd="slow" p14:dur="2000" advTm="48474"/>
    </mc:Choice>
    <mc:Fallback xmlns="">
      <p:transition spd="slow" advTm="48474"/>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505200" cy="4525963"/>
          </a:xfrm>
        </p:spPr>
        <p:txBody>
          <a:bodyPr/>
          <a:lstStyle/>
          <a:p>
            <a:r>
              <a:rPr lang="en-US" dirty="0"/>
              <a:t>Part 4 – Real World Applications</a:t>
            </a:r>
          </a:p>
          <a:p>
            <a:pPr lvl="1"/>
            <a:r>
              <a:rPr lang="en-US" dirty="0"/>
              <a:t>Ideas for teachers to use to reinforce concepts in real world contexts</a:t>
            </a:r>
          </a:p>
          <a:p>
            <a:endParaRPr lang="en-US" dirty="0"/>
          </a:p>
        </p:txBody>
      </p:sp>
      <p:sp>
        <p:nvSpPr>
          <p:cNvPr id="5" name="Slide Number Placeholder 4"/>
          <p:cNvSpPr>
            <a:spLocks noGrp="1"/>
          </p:cNvSpPr>
          <p:nvPr>
            <p:ph type="sldNum" sz="quarter" idx="12"/>
          </p:nvPr>
        </p:nvSpPr>
        <p:spPr/>
        <p:txBody>
          <a:bodyPr/>
          <a:lstStyle/>
          <a:p>
            <a:fld id="{28AF9A73-6AB0-4A83-B66A-7D5DC2A71963}" type="slidenum">
              <a:rPr lang="en-US" smtClean="0"/>
              <a:pPr/>
              <a:t>35</a:t>
            </a:fld>
            <a:endParaRPr lang="en-US"/>
          </a:p>
        </p:txBody>
      </p:sp>
      <p:sp>
        <p:nvSpPr>
          <p:cNvPr id="6" name="Title 1"/>
          <p:cNvSpPr txBox="1">
            <a:spLocks/>
          </p:cNvSpPr>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9pPr>
          </a:lstStyle>
          <a:p>
            <a:pPr algn="l"/>
            <a:r>
              <a:rPr lang="en-US" sz="3600" b="1" dirty="0">
                <a:solidFill>
                  <a:srgbClr val="1B77BC"/>
                </a:solidFill>
                <a:latin typeface="Myriad Pro"/>
                <a:cs typeface="Myriad Pro"/>
              </a:rPr>
              <a:t>What is included in CR Guide?</a:t>
            </a:r>
          </a:p>
        </p:txBody>
      </p:sp>
      <p:pic>
        <p:nvPicPr>
          <p:cNvPr id="9" name="Content Placeholder 8"/>
          <p:cNvPicPr>
            <a:picLocks noGrp="1"/>
          </p:cNvPicPr>
          <p:nvPr>
            <p:ph sz="half" idx="2"/>
          </p:nvPr>
        </p:nvPicPr>
        <p:blipFill>
          <a:blip r:embed="rId2" cstate="print"/>
          <a:srcRect l="22298" t="20641" r="21098" b="6652"/>
          <a:stretch>
            <a:fillRect/>
          </a:stretch>
        </p:blipFill>
        <p:spPr bwMode="auto">
          <a:xfrm>
            <a:off x="3962400" y="1143000"/>
            <a:ext cx="4724400" cy="5105400"/>
          </a:xfrm>
          <a:prstGeom prst="rect">
            <a:avLst/>
          </a:prstGeom>
          <a:noFill/>
          <a:ln w="9525">
            <a:noFill/>
            <a:miter lim="800000"/>
            <a:headEnd/>
            <a:tailEnd/>
          </a:ln>
        </p:spPr>
      </p:pic>
    </p:spTree>
    <p:extLst>
      <p:ext uri="{BB962C8B-B14F-4D97-AF65-F5344CB8AC3E}">
        <p14:creationId xmlns:p14="http://schemas.microsoft.com/office/powerpoint/2010/main" val="3835100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990600"/>
          </a:xfrm>
        </p:spPr>
        <p:txBody>
          <a:bodyPr/>
          <a:lstStyle/>
          <a:p>
            <a:pPr algn="l"/>
            <a:r>
              <a:rPr lang="en-US" sz="3600" b="1" dirty="0" smtClean="0">
                <a:solidFill>
                  <a:srgbClr val="1B77BC"/>
                </a:solidFill>
                <a:latin typeface="Myriad Pro"/>
                <a:cs typeface="Myriad Pro"/>
              </a:rPr>
              <a:t>What is included in CR Guide?</a:t>
            </a:r>
            <a:endParaRPr lang="en-US" sz="3600" b="1" dirty="0">
              <a:solidFill>
                <a:srgbClr val="1B77BC"/>
              </a:solidFill>
              <a:latin typeface="Myriad Pro"/>
              <a:cs typeface="Myriad Pro"/>
            </a:endParaRPr>
          </a:p>
        </p:txBody>
      </p:sp>
      <p:sp>
        <p:nvSpPr>
          <p:cNvPr id="6" name="Content Placeholder 5"/>
          <p:cNvSpPr>
            <a:spLocks noGrp="1"/>
          </p:cNvSpPr>
          <p:nvPr>
            <p:ph sz="quarter" idx="4294967295"/>
          </p:nvPr>
        </p:nvSpPr>
        <p:spPr>
          <a:xfrm>
            <a:off x="76200" y="1600200"/>
            <a:ext cx="4041648" cy="4526280"/>
          </a:xfrm>
          <a:prstGeom prst="rect">
            <a:avLst/>
          </a:prstGeom>
          <a:noFill/>
        </p:spPr>
        <p:txBody>
          <a:bodyPr>
            <a:normAutofit fontScale="77500" lnSpcReduction="20000"/>
          </a:bodyPr>
          <a:lstStyle/>
          <a:p>
            <a:r>
              <a:rPr lang="en-US" dirty="0" smtClean="0"/>
              <a:t>Part 5 – Ideas for Promoting Career and College Readiness</a:t>
            </a:r>
          </a:p>
          <a:p>
            <a:pPr lvl="1"/>
            <a:r>
              <a:rPr lang="en-US" dirty="0" smtClean="0"/>
              <a:t>Specific to topic</a:t>
            </a:r>
          </a:p>
          <a:p>
            <a:pPr lvl="1"/>
            <a:r>
              <a:rPr lang="en-US" dirty="0" smtClean="0"/>
              <a:t>Address College and Career Ready Outcomes:</a:t>
            </a:r>
          </a:p>
          <a:p>
            <a:pPr lvl="2"/>
            <a:r>
              <a:rPr lang="en-US" dirty="0" smtClean="0"/>
              <a:t>Communicative competence</a:t>
            </a:r>
          </a:p>
          <a:p>
            <a:pPr lvl="2"/>
            <a:r>
              <a:rPr lang="en-US" dirty="0" smtClean="0"/>
              <a:t>Fluency in reading, writing, and math</a:t>
            </a:r>
          </a:p>
          <a:p>
            <a:pPr lvl="2"/>
            <a:r>
              <a:rPr lang="en-US" dirty="0" smtClean="0"/>
              <a:t>Age appropriate social skills</a:t>
            </a:r>
          </a:p>
          <a:p>
            <a:pPr lvl="2"/>
            <a:r>
              <a:rPr lang="en-US" dirty="0" smtClean="0"/>
              <a:t>Independent work behaviors</a:t>
            </a:r>
          </a:p>
          <a:p>
            <a:pPr lvl="2"/>
            <a:r>
              <a:rPr lang="en-US" dirty="0" smtClean="0"/>
              <a:t>Skills in accessing support systems</a:t>
            </a:r>
            <a:endParaRPr lang="en-US" dirty="0"/>
          </a:p>
        </p:txBody>
      </p:sp>
      <p:sp>
        <p:nvSpPr>
          <p:cNvPr id="5" name="Slide Number Placeholder 4"/>
          <p:cNvSpPr>
            <a:spLocks noGrp="1"/>
          </p:cNvSpPr>
          <p:nvPr>
            <p:ph type="sldNum" sz="quarter" idx="12"/>
          </p:nvPr>
        </p:nvSpPr>
        <p:spPr/>
        <p:txBody>
          <a:bodyPr/>
          <a:lstStyle/>
          <a:p>
            <a:fld id="{28AF9A73-6AB0-4A83-B66A-7D5DC2A71963}" type="slidenum">
              <a:rPr lang="en-US" smtClean="0"/>
              <a:pPr/>
              <a:t>36</a:t>
            </a:fld>
            <a:endParaRPr lang="en-US"/>
          </a:p>
        </p:txBody>
      </p:sp>
      <p:pic>
        <p:nvPicPr>
          <p:cNvPr id="7" name="Picture 6"/>
          <p:cNvPicPr/>
          <p:nvPr/>
        </p:nvPicPr>
        <p:blipFill>
          <a:blip r:embed="rId3" cstate="print"/>
          <a:srcRect l="29223" t="22420" r="28059" b="3915"/>
          <a:stretch>
            <a:fillRect/>
          </a:stretch>
        </p:blipFill>
        <p:spPr bwMode="auto">
          <a:xfrm>
            <a:off x="4191000" y="1219200"/>
            <a:ext cx="4227945" cy="5334000"/>
          </a:xfrm>
          <a:prstGeom prst="rect">
            <a:avLst/>
          </a:prstGeom>
          <a:noFill/>
          <a:ln w="9525">
            <a:noFill/>
            <a:miter lim="800000"/>
            <a:headEnd/>
            <a:tailEnd/>
          </a:ln>
        </p:spPr>
      </p:pic>
    </p:spTree>
    <p:extLst>
      <p:ext uri="{BB962C8B-B14F-4D97-AF65-F5344CB8AC3E}">
        <p14:creationId xmlns:p14="http://schemas.microsoft.com/office/powerpoint/2010/main" val="2881719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gram 1"/>
          <p:cNvSpPr>
            <a:spLocks noChangeArrowheads="1"/>
          </p:cNvSpPr>
          <p:nvPr/>
        </p:nvSpPr>
        <p:spPr bwMode="auto">
          <a:xfrm>
            <a:off x="0" y="1371600"/>
            <a:ext cx="9305925"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125"/>
          <p:cNvSpPr>
            <a:spLocks noChangeShapeType="1"/>
          </p:cNvSpPr>
          <p:nvPr/>
        </p:nvSpPr>
        <p:spPr bwMode="auto">
          <a:xfrm rot="5400000">
            <a:off x="4537868" y="3993357"/>
            <a:ext cx="811213" cy="0"/>
          </a:xfrm>
          <a:prstGeom prst="straightConnector1">
            <a:avLst/>
          </a:prstGeom>
          <a:noFill/>
          <a:ln w="63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 name="Text Box 137"/>
          <p:cNvSpPr>
            <a:spLocks noChangeArrowheads="1"/>
          </p:cNvSpPr>
          <p:nvPr/>
        </p:nvSpPr>
        <p:spPr bwMode="auto">
          <a:xfrm>
            <a:off x="6324600" y="1146175"/>
            <a:ext cx="2276475" cy="45085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Learning Progressions Frameworks</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AutoShape 113"/>
          <p:cNvSpPr>
            <a:spLocks noChangeArrowheads="1"/>
          </p:cNvSpPr>
          <p:nvPr/>
        </p:nvSpPr>
        <p:spPr bwMode="auto">
          <a:xfrm>
            <a:off x="3514725" y="1146175"/>
            <a:ext cx="2505075" cy="50323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Core Content Connectors</a:t>
            </a:r>
            <a:endParaRPr kumimoji="0" lang="en-US" sz="1800" b="0" i="0" u="none" strike="noStrike" cap="none" normalizeH="0" baseline="0" smtClean="0">
              <a:ln>
                <a:noFill/>
              </a:ln>
              <a:solidFill>
                <a:schemeClr val="tx1"/>
              </a:solidFill>
              <a:effectLst/>
              <a:latin typeface="Arial" pitchFamily="34" charset="0"/>
            </a:endParaRPr>
          </a:p>
        </p:txBody>
      </p:sp>
      <p:sp>
        <p:nvSpPr>
          <p:cNvPr id="7" name="Text Box 138"/>
          <p:cNvSpPr txBox="1">
            <a:spLocks noChangeArrowheads="1"/>
          </p:cNvSpPr>
          <p:nvPr/>
        </p:nvSpPr>
        <p:spPr bwMode="auto">
          <a:xfrm>
            <a:off x="942975" y="1146175"/>
            <a:ext cx="2105025" cy="45085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Common Core State Standards</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AutoShape 145"/>
          <p:cNvSpPr>
            <a:spLocks noChangeShapeType="1"/>
          </p:cNvSpPr>
          <p:nvPr/>
        </p:nvSpPr>
        <p:spPr bwMode="auto">
          <a:xfrm rot="10800000">
            <a:off x="6076950" y="1400175"/>
            <a:ext cx="1619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 name="AutoShape 146"/>
          <p:cNvSpPr>
            <a:spLocks noChangeShapeType="1"/>
          </p:cNvSpPr>
          <p:nvPr/>
        </p:nvSpPr>
        <p:spPr bwMode="auto">
          <a:xfrm>
            <a:off x="3124200" y="1362075"/>
            <a:ext cx="29527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 name="Text Box 142"/>
          <p:cNvSpPr txBox="1">
            <a:spLocks noChangeArrowheads="1"/>
          </p:cNvSpPr>
          <p:nvPr/>
        </p:nvSpPr>
        <p:spPr bwMode="auto">
          <a:xfrm>
            <a:off x="449263" y="2060575"/>
            <a:ext cx="1731962" cy="29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1" name="AutoShape 140"/>
          <p:cNvSpPr>
            <a:spLocks noChangeShapeType="1"/>
          </p:cNvSpPr>
          <p:nvPr/>
        </p:nvSpPr>
        <p:spPr bwMode="auto">
          <a:xfrm rot="5400000">
            <a:off x="1589088" y="1862137"/>
            <a:ext cx="431800" cy="9525"/>
          </a:xfrm>
          <a:prstGeom prst="bentConnector3">
            <a:avLst>
              <a:gd name="adj1" fmla="val 50000"/>
            </a:avLst>
          </a:prstGeom>
          <a:noFill/>
          <a:ln w="1905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 name="AutoShape 143"/>
          <p:cNvSpPr>
            <a:spLocks noChangeArrowheads="1"/>
          </p:cNvSpPr>
          <p:nvPr/>
        </p:nvSpPr>
        <p:spPr bwMode="auto">
          <a:xfrm>
            <a:off x="6553200" y="4267200"/>
            <a:ext cx="2425700" cy="1400175"/>
          </a:xfrm>
          <a:prstGeom prst="ellipse">
            <a:avLst/>
          </a:prstGeom>
          <a:solidFill>
            <a:schemeClr val="accent6">
              <a:lumMod val="40000"/>
              <a:lumOff val="60000"/>
            </a:schemeClr>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Instructional Resource Guide</a:t>
            </a:r>
            <a:endParaRPr kumimoji="0" lang="en-US" sz="2000" b="1" i="0" u="none" strike="noStrike" cap="none" normalizeH="0" baseline="0" dirty="0" smtClean="0">
              <a:ln>
                <a:noFill/>
              </a:ln>
              <a:solidFill>
                <a:schemeClr val="tx1"/>
              </a:solidFill>
              <a:effectLst/>
              <a:latin typeface="Arial" pitchFamily="34" charset="0"/>
            </a:endParaRPr>
          </a:p>
        </p:txBody>
      </p:sp>
      <p:grpSp>
        <p:nvGrpSpPr>
          <p:cNvPr id="2" name="Group 59"/>
          <p:cNvGrpSpPr>
            <a:grpSpLocks/>
          </p:cNvGrpSpPr>
          <p:nvPr/>
        </p:nvGrpSpPr>
        <p:grpSpPr bwMode="auto">
          <a:xfrm>
            <a:off x="663575" y="1674813"/>
            <a:ext cx="2217738" cy="1479550"/>
            <a:chOff x="2060" y="3100"/>
            <a:chExt cx="2957" cy="1528"/>
          </a:xfrm>
        </p:grpSpPr>
        <p:sp>
          <p:nvSpPr>
            <p:cNvPr id="14" name="AutoShape 141"/>
            <p:cNvSpPr>
              <a:spLocks noChangeArrowheads="1"/>
            </p:cNvSpPr>
            <p:nvPr/>
          </p:nvSpPr>
          <p:spPr bwMode="auto">
            <a:xfrm>
              <a:off x="2060" y="3100"/>
              <a:ext cx="2957" cy="1528"/>
            </a:xfrm>
            <a:prstGeom prst="flowChartExtract">
              <a:avLst/>
            </a:prstGeom>
            <a:noFill/>
            <a:ln w="12700">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 name="Text Box 150"/>
            <p:cNvSpPr txBox="1">
              <a:spLocks noChangeArrowheads="1"/>
            </p:cNvSpPr>
            <p:nvPr/>
          </p:nvSpPr>
          <p:spPr bwMode="auto">
            <a:xfrm>
              <a:off x="2947" y="3832"/>
              <a:ext cx="1276" cy="715"/>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Content</a:t>
              </a:r>
              <a:endParaRPr kumimoji="0" lang="en-US" sz="110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Modules</a:t>
              </a:r>
              <a:endParaRPr kumimoji="0" lang="en-US" sz="1100" i="0" u="none" strike="noStrike" cap="none" normalizeH="0" baseline="0" dirty="0" smtClean="0">
                <a:ln>
                  <a:noFill/>
                </a:ln>
                <a:solidFill>
                  <a:schemeClr val="tx1"/>
                </a:solidFill>
                <a:effectLst/>
                <a:latin typeface="Arial" pitchFamily="34" charset="0"/>
              </a:endParaRPr>
            </a:p>
          </p:txBody>
        </p:sp>
      </p:grpSp>
      <p:sp>
        <p:nvSpPr>
          <p:cNvPr id="16" name="AutoShape 157"/>
          <p:cNvSpPr>
            <a:spLocks noChangeArrowheads="1"/>
          </p:cNvSpPr>
          <p:nvPr/>
        </p:nvSpPr>
        <p:spPr bwMode="auto">
          <a:xfrm>
            <a:off x="663575" y="4556125"/>
            <a:ext cx="2043113" cy="911225"/>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Curriculum Resource Guides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3" name="Group 56"/>
          <p:cNvGrpSpPr>
            <a:grpSpLocks/>
          </p:cNvGrpSpPr>
          <p:nvPr/>
        </p:nvGrpSpPr>
        <p:grpSpPr bwMode="auto">
          <a:xfrm>
            <a:off x="6734175" y="5973763"/>
            <a:ext cx="2409825" cy="884237"/>
            <a:chOff x="11795" y="10067"/>
            <a:chExt cx="3795" cy="1393"/>
          </a:xfrm>
        </p:grpSpPr>
        <p:sp>
          <p:nvSpPr>
            <p:cNvPr id="18" name="Text Box 47"/>
            <p:cNvSpPr txBox="1">
              <a:spLocks noChangeArrowheads="1"/>
            </p:cNvSpPr>
            <p:nvPr/>
          </p:nvSpPr>
          <p:spPr bwMode="auto">
            <a:xfrm>
              <a:off x="11795" y="10067"/>
              <a:ext cx="3795" cy="13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=Standards documents</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Documents that promote teacher understanding of the content</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 Documents that promote instruction of the content</a:t>
              </a:r>
              <a:endParaRPr kumimoji="0" lang="en-US" sz="1800" b="0" i="0" u="none" strike="noStrike" cap="none" normalizeH="0" baseline="0" smtClean="0">
                <a:ln>
                  <a:noFill/>
                </a:ln>
                <a:solidFill>
                  <a:schemeClr val="tx1"/>
                </a:solidFill>
                <a:effectLst/>
                <a:latin typeface="Arial" pitchFamily="34" charset="0"/>
              </a:endParaRPr>
            </a:p>
          </p:txBody>
        </p:sp>
        <p:sp>
          <p:nvSpPr>
            <p:cNvPr id="19" name="Rectangle 48"/>
            <p:cNvSpPr>
              <a:spLocks noChangeArrowheads="1"/>
            </p:cNvSpPr>
            <p:nvPr/>
          </p:nvSpPr>
          <p:spPr bwMode="auto">
            <a:xfrm>
              <a:off x="11896" y="10230"/>
              <a:ext cx="388" cy="143"/>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AutoShape 49"/>
            <p:cNvSpPr>
              <a:spLocks noChangeArrowheads="1"/>
            </p:cNvSpPr>
            <p:nvPr/>
          </p:nvSpPr>
          <p:spPr bwMode="auto">
            <a:xfrm>
              <a:off x="11970" y="10448"/>
              <a:ext cx="206" cy="213"/>
            </a:xfrm>
            <a:prstGeom prst="triangle">
              <a:avLst>
                <a:gd name="adj" fmla="val 50000"/>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50"/>
            <p:cNvSpPr>
              <a:spLocks noChangeArrowheads="1"/>
            </p:cNvSpPr>
            <p:nvPr/>
          </p:nvSpPr>
          <p:spPr bwMode="auto">
            <a:xfrm>
              <a:off x="11896" y="10951"/>
              <a:ext cx="314" cy="143"/>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ext Box 119"/>
          <p:cNvSpPr txBox="1">
            <a:spLocks noChangeArrowheads="1"/>
          </p:cNvSpPr>
          <p:nvPr/>
        </p:nvSpPr>
        <p:spPr bwMode="auto">
          <a:xfrm>
            <a:off x="4278313" y="2568575"/>
            <a:ext cx="0" cy="1588"/>
          </a:xfrm>
          <a:prstGeom prst="rect">
            <a:avLst/>
          </a:prstGeom>
          <a:solidFill>
            <a:srgbClr val="FFFFFF"/>
          </a:solidFill>
          <a:ln w="2857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17" name="Group 58"/>
          <p:cNvGrpSpPr>
            <a:grpSpLocks/>
          </p:cNvGrpSpPr>
          <p:nvPr/>
        </p:nvGrpSpPr>
        <p:grpSpPr bwMode="auto">
          <a:xfrm>
            <a:off x="3622675" y="3446463"/>
            <a:ext cx="2638425" cy="3087687"/>
            <a:chOff x="6424" y="5799"/>
            <a:chExt cx="4154" cy="4862"/>
          </a:xfrm>
        </p:grpSpPr>
        <p:grpSp>
          <p:nvGrpSpPr>
            <p:cNvPr id="23" name="Group 126"/>
            <p:cNvGrpSpPr>
              <a:grpSpLocks/>
            </p:cNvGrpSpPr>
            <p:nvPr/>
          </p:nvGrpSpPr>
          <p:grpSpPr bwMode="auto">
            <a:xfrm>
              <a:off x="7382" y="5799"/>
              <a:ext cx="2145" cy="952"/>
              <a:chOff x="6930" y="7395"/>
              <a:chExt cx="2490" cy="525"/>
            </a:xfrm>
          </p:grpSpPr>
          <p:sp>
            <p:nvSpPr>
              <p:cNvPr id="37" name="AutoShape 127"/>
              <p:cNvSpPr>
                <a:spLocks noChangeShapeType="1"/>
              </p:cNvSpPr>
              <p:nvPr/>
            </p:nvSpPr>
            <p:spPr bwMode="auto">
              <a:xfrm>
                <a:off x="8265" y="7395"/>
                <a:ext cx="1155" cy="525"/>
              </a:xfrm>
              <a:prstGeom prst="bentConnector3">
                <a:avLst>
                  <a:gd name="adj1" fmla="val 100606"/>
                </a:avLst>
              </a:prstGeom>
              <a:noFill/>
              <a:ln w="1270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8" name="AutoShape 128"/>
              <p:cNvSpPr>
                <a:spLocks noChangeShapeType="1"/>
              </p:cNvSpPr>
              <p:nvPr/>
            </p:nvSpPr>
            <p:spPr bwMode="auto">
              <a:xfrm rot="10800000" flipV="1">
                <a:off x="6930" y="7395"/>
                <a:ext cx="1305" cy="495"/>
              </a:xfrm>
              <a:prstGeom prst="bentConnector3">
                <a:avLst>
                  <a:gd name="adj1" fmla="val 99231"/>
                </a:avLst>
              </a:prstGeom>
              <a:noFill/>
              <a:ln w="1270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4" name="Group 120"/>
            <p:cNvGrpSpPr>
              <a:grpSpLocks/>
            </p:cNvGrpSpPr>
            <p:nvPr/>
          </p:nvGrpSpPr>
          <p:grpSpPr bwMode="auto">
            <a:xfrm>
              <a:off x="7224" y="8383"/>
              <a:ext cx="2547" cy="755"/>
              <a:chOff x="6765" y="8820"/>
              <a:chExt cx="2955" cy="416"/>
            </a:xfrm>
          </p:grpSpPr>
          <p:sp>
            <p:nvSpPr>
              <p:cNvPr id="34" name="AutoShape 121"/>
              <p:cNvSpPr>
                <a:spLocks noChangeShapeType="1"/>
              </p:cNvSpPr>
              <p:nvPr/>
            </p:nvSpPr>
            <p:spPr bwMode="auto">
              <a:xfrm>
                <a:off x="8264"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5" name="AutoShape 122"/>
              <p:cNvSpPr>
                <a:spLocks noChangeShapeType="1"/>
              </p:cNvSpPr>
              <p:nvPr/>
            </p:nvSpPr>
            <p:spPr bwMode="auto">
              <a:xfrm>
                <a:off x="6765"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 name="AutoShape 123"/>
              <p:cNvSpPr>
                <a:spLocks noChangeShapeType="1"/>
              </p:cNvSpPr>
              <p:nvPr/>
            </p:nvSpPr>
            <p:spPr bwMode="auto">
              <a:xfrm>
                <a:off x="9719"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5" name="Group 129"/>
            <p:cNvGrpSpPr>
              <a:grpSpLocks/>
            </p:cNvGrpSpPr>
            <p:nvPr/>
          </p:nvGrpSpPr>
          <p:grpSpPr bwMode="auto">
            <a:xfrm>
              <a:off x="6424" y="6479"/>
              <a:ext cx="4154" cy="1850"/>
              <a:chOff x="6045" y="7935"/>
              <a:chExt cx="4821" cy="1020"/>
            </a:xfrm>
          </p:grpSpPr>
          <p:sp>
            <p:nvSpPr>
              <p:cNvPr id="31" name="AutoShape 130"/>
              <p:cNvSpPr>
                <a:spLocks noChangeArrowheads="1"/>
              </p:cNvSpPr>
              <p:nvPr/>
            </p:nvSpPr>
            <p:spPr bwMode="auto">
              <a:xfrm>
                <a:off x="757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MS  Unit UDLs</a:t>
                </a:r>
                <a:endParaRPr kumimoji="0" lang="en-US" sz="1800" b="0" i="0" u="none" strike="noStrike" cap="none" normalizeH="0" baseline="0" smtClean="0">
                  <a:ln>
                    <a:noFill/>
                  </a:ln>
                  <a:solidFill>
                    <a:schemeClr val="tx1"/>
                  </a:solidFill>
                  <a:effectLst/>
                  <a:latin typeface="Arial" pitchFamily="34" charset="0"/>
                </a:endParaRPr>
              </a:p>
            </p:txBody>
          </p:sp>
          <p:sp>
            <p:nvSpPr>
              <p:cNvPr id="32" name="AutoShape 131"/>
              <p:cNvSpPr>
                <a:spLocks noChangeArrowheads="1"/>
              </p:cNvSpPr>
              <p:nvPr/>
            </p:nvSpPr>
            <p:spPr bwMode="auto">
              <a:xfrm>
                <a:off x="604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Ele Unit </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UDLs</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33" name="AutoShape 132"/>
              <p:cNvSpPr>
                <a:spLocks noChangeArrowheads="1"/>
              </p:cNvSpPr>
              <p:nvPr/>
            </p:nvSpPr>
            <p:spPr bwMode="auto">
              <a:xfrm>
                <a:off x="919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HS  Unit UDLs</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26" name="Group 133"/>
            <p:cNvGrpSpPr>
              <a:grpSpLocks/>
            </p:cNvGrpSpPr>
            <p:nvPr/>
          </p:nvGrpSpPr>
          <p:grpSpPr bwMode="auto">
            <a:xfrm>
              <a:off x="6424" y="8893"/>
              <a:ext cx="4077" cy="1768"/>
              <a:chOff x="6045" y="9371"/>
              <a:chExt cx="4732" cy="975"/>
            </a:xfrm>
          </p:grpSpPr>
          <p:sp>
            <p:nvSpPr>
              <p:cNvPr id="28" name="AutoShape 134"/>
              <p:cNvSpPr>
                <a:spLocks noChangeArrowheads="1"/>
              </p:cNvSpPr>
              <p:nvPr/>
            </p:nvSpPr>
            <p:spPr bwMode="auto">
              <a:xfrm>
                <a:off x="7575" y="9371"/>
                <a:ext cx="1671"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MS MASSIs  &amp; </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LASSIs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9" name="AutoShape 135"/>
              <p:cNvSpPr>
                <a:spLocks noChangeArrowheads="1"/>
              </p:cNvSpPr>
              <p:nvPr/>
            </p:nvSpPr>
            <p:spPr bwMode="auto">
              <a:xfrm>
                <a:off x="6045" y="9371"/>
                <a:ext cx="1671"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Ele</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MASSIs &amp;</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LASSIs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30" name="AutoShape 136"/>
              <p:cNvSpPr>
                <a:spLocks noChangeArrowheads="1"/>
              </p:cNvSpPr>
              <p:nvPr/>
            </p:nvSpPr>
            <p:spPr bwMode="auto">
              <a:xfrm>
                <a:off x="9105" y="9371"/>
                <a:ext cx="1672"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HS MASSIs &amp;</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LASSIs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grpSp>
      <p:sp>
        <p:nvSpPr>
          <p:cNvPr id="39" name="Text Box 54"/>
          <p:cNvSpPr txBox="1">
            <a:spLocks noChangeArrowheads="1"/>
          </p:cNvSpPr>
          <p:nvPr/>
        </p:nvSpPr>
        <p:spPr bwMode="auto">
          <a:xfrm>
            <a:off x="0" y="1244600"/>
            <a:ext cx="381000" cy="1927225"/>
          </a:xfrm>
          <a:prstGeom prst="rect">
            <a:avLst/>
          </a:prstGeom>
          <a:solidFill>
            <a:srgbClr val="CCC0D9"/>
          </a:solidFill>
          <a:ln w="19050">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TO TEACH</a:t>
            </a:r>
            <a:endParaRPr kumimoji="0" lang="en-US" sz="1800" b="0" i="0" u="none" strike="noStrike" cap="none" normalizeH="0" baseline="0" dirty="0" smtClean="0">
              <a:ln>
                <a:noFill/>
              </a:ln>
              <a:solidFill>
                <a:schemeClr val="tx1"/>
              </a:solidFill>
              <a:effectLst/>
              <a:latin typeface="Arial" pitchFamily="34" charset="0"/>
            </a:endParaRPr>
          </a:p>
        </p:txBody>
      </p:sp>
      <p:sp>
        <p:nvSpPr>
          <p:cNvPr id="40" name="Text Box 55"/>
          <p:cNvSpPr txBox="1">
            <a:spLocks noChangeArrowheads="1"/>
          </p:cNvSpPr>
          <p:nvPr/>
        </p:nvSpPr>
        <p:spPr bwMode="auto">
          <a:xfrm>
            <a:off x="0" y="3733800"/>
            <a:ext cx="371475" cy="1927225"/>
          </a:xfrm>
          <a:prstGeom prst="rect">
            <a:avLst/>
          </a:prstGeom>
          <a:solidFill>
            <a:srgbClr val="FDE9D9"/>
          </a:solidFill>
          <a:ln w="19050">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TO TEACH</a:t>
            </a:r>
            <a:endParaRPr kumimoji="0" lang="en-US" sz="1800" b="0" i="0" u="none" strike="noStrike" cap="none" normalizeH="0" baseline="0" dirty="0" smtClean="0">
              <a:ln>
                <a:noFill/>
              </a:ln>
              <a:solidFill>
                <a:schemeClr val="tx1"/>
              </a:solidFill>
              <a:effectLst/>
              <a:latin typeface="Arial" pitchFamily="34" charset="0"/>
            </a:endParaRPr>
          </a:p>
        </p:txBody>
      </p:sp>
      <p:sp>
        <p:nvSpPr>
          <p:cNvPr id="41" name="Oval 60"/>
          <p:cNvSpPr>
            <a:spLocks noChangeArrowheads="1"/>
          </p:cNvSpPr>
          <p:nvPr/>
        </p:nvSpPr>
        <p:spPr bwMode="auto">
          <a:xfrm>
            <a:off x="3733800" y="2362200"/>
            <a:ext cx="2043113" cy="1004887"/>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Graduated Understandings </a:t>
            </a:r>
            <a:endParaRPr kumimoji="0" lang="en-US" sz="1800" b="0" i="0" u="none" strike="noStrike" cap="none" normalizeH="0" baseline="0" smtClean="0">
              <a:ln>
                <a:noFill/>
              </a:ln>
              <a:solidFill>
                <a:schemeClr val="tx1"/>
              </a:solidFill>
              <a:effectLst/>
              <a:latin typeface="Arial" pitchFamily="34" charset="0"/>
            </a:endParaRPr>
          </a:p>
        </p:txBody>
      </p:sp>
      <p:sp>
        <p:nvSpPr>
          <p:cNvPr id="42" name="AutoShape 63"/>
          <p:cNvSpPr>
            <a:spLocks noChangeArrowheads="1"/>
          </p:cNvSpPr>
          <p:nvPr/>
        </p:nvSpPr>
        <p:spPr bwMode="auto">
          <a:xfrm>
            <a:off x="6324600" y="1981200"/>
            <a:ext cx="1798638" cy="873124"/>
          </a:xfrm>
          <a:prstGeom prst="triangle">
            <a:avLst>
              <a:gd name="adj" fmla="val 50000"/>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Instructional Families</a:t>
            </a:r>
            <a:endParaRPr kumimoji="0" lang="en-US" sz="1800" b="0" i="0" u="none" strike="noStrike" cap="none" normalizeH="0" baseline="0" dirty="0" smtClean="0">
              <a:ln>
                <a:noFill/>
              </a:ln>
              <a:solidFill>
                <a:schemeClr val="tx1"/>
              </a:solidFill>
              <a:effectLst/>
              <a:latin typeface="Arial" pitchFamily="34" charset="0"/>
            </a:endParaRPr>
          </a:p>
        </p:txBody>
      </p:sp>
      <p:sp>
        <p:nvSpPr>
          <p:cNvPr id="43" name="Oval 65"/>
          <p:cNvSpPr>
            <a:spLocks noChangeArrowheads="1"/>
          </p:cNvSpPr>
          <p:nvPr/>
        </p:nvSpPr>
        <p:spPr bwMode="auto">
          <a:xfrm>
            <a:off x="6324600" y="3276600"/>
            <a:ext cx="1766888" cy="619125"/>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Element Cards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44" name="Picture 2" descr="small_logo.png"/>
          <p:cNvPicPr>
            <a:picLocks noChangeAspect="1" noChangeArrowheads="1"/>
          </p:cNvPicPr>
          <p:nvPr/>
        </p:nvPicPr>
        <p:blipFill>
          <a:blip r:embed="rId3" cstate="print"/>
          <a:srcRect/>
          <a:stretch>
            <a:fillRect/>
          </a:stretch>
        </p:blipFill>
        <p:spPr bwMode="auto">
          <a:xfrm>
            <a:off x="0" y="457200"/>
            <a:ext cx="1771650" cy="647700"/>
          </a:xfrm>
          <a:prstGeom prst="rect">
            <a:avLst/>
          </a:prstGeom>
          <a:noFill/>
        </p:spPr>
      </p:pic>
      <p:sp>
        <p:nvSpPr>
          <p:cNvPr id="45"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 name="Rectangle 53"/>
          <p:cNvSpPr>
            <a:spLocks noChangeArrowheads="1"/>
          </p:cNvSpPr>
          <p:nvPr/>
        </p:nvSpPr>
        <p:spPr bwMode="auto">
          <a:xfrm>
            <a:off x="914400" y="263604"/>
            <a:ext cx="75438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SCHEMA for Common Core State Standards Resources</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NCSC Instructional Resources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7" name="Rectangle 5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
            </a:r>
            <a:br>
              <a:rPr kumimoji="0" lang="en-US" sz="11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8" name="Rectangle 64"/>
          <p:cNvSpPr>
            <a:spLocks noChangeArrowheads="1"/>
          </p:cNvSpPr>
          <p:nvPr/>
        </p:nvSpPr>
        <p:spPr bwMode="auto">
          <a:xfrm>
            <a:off x="0" y="2886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49" name="Straight Arrow Connector 48"/>
          <p:cNvCxnSpPr/>
          <p:nvPr/>
        </p:nvCxnSpPr>
        <p:spPr>
          <a:xfrm flipH="1">
            <a:off x="2514600" y="1752600"/>
            <a:ext cx="1066800" cy="6858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2209800" y="3276600"/>
            <a:ext cx="1295400" cy="990600"/>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2743200" y="4495800"/>
            <a:ext cx="685800" cy="228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2743200" y="5181600"/>
            <a:ext cx="762000" cy="4572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2" idx="1"/>
          </p:cNvCxnSpPr>
          <p:nvPr/>
        </p:nvCxnSpPr>
        <p:spPr>
          <a:xfrm flipH="1" flipV="1">
            <a:off x="6248400" y="4267200"/>
            <a:ext cx="660036" cy="2050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6172200" y="5410200"/>
            <a:ext cx="533400" cy="304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800600" y="1752600"/>
            <a:ext cx="0" cy="609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1" idx="6"/>
            <a:endCxn id="42" idx="2"/>
          </p:cNvCxnSpPr>
          <p:nvPr/>
        </p:nvCxnSpPr>
        <p:spPr>
          <a:xfrm flipV="1">
            <a:off x="5776913" y="2854324"/>
            <a:ext cx="547687" cy="1032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43" idx="2"/>
          </p:cNvCxnSpPr>
          <p:nvPr/>
        </p:nvCxnSpPr>
        <p:spPr>
          <a:xfrm>
            <a:off x="5715000" y="3048000"/>
            <a:ext cx="609600" cy="53816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57200" y="3352800"/>
            <a:ext cx="8001000" cy="0"/>
          </a:xfrm>
          <a:prstGeom prst="line">
            <a:avLst/>
          </a:prstGeom>
          <a:ln>
            <a:prstDash val="dash"/>
          </a:ln>
        </p:spPr>
        <p:style>
          <a:lnRef idx="2">
            <a:schemeClr val="accent6"/>
          </a:lnRef>
          <a:fillRef idx="0">
            <a:schemeClr val="accent6"/>
          </a:fillRef>
          <a:effectRef idx="1">
            <a:schemeClr val="accent6"/>
          </a:effectRef>
          <a:fontRef idx="minor">
            <a:schemeClr val="tx1"/>
          </a:fontRef>
        </p:style>
      </p:cxnSp>
      <p:sp>
        <p:nvSpPr>
          <p:cNvPr id="58" name="Slide Number Placeholder 57"/>
          <p:cNvSpPr>
            <a:spLocks noGrp="1"/>
          </p:cNvSpPr>
          <p:nvPr>
            <p:ph type="sldNum" sz="quarter" idx="12"/>
          </p:nvPr>
        </p:nvSpPr>
        <p:spPr/>
        <p:txBody>
          <a:bodyPr/>
          <a:lstStyle/>
          <a:p>
            <a:fld id="{28AF9A73-6AB0-4A83-B66A-7D5DC2A71963}" type="slidenum">
              <a:rPr lang="en-US" smtClean="0"/>
              <a:pPr/>
              <a:t>37</a:t>
            </a:fld>
            <a:endParaRPr lang="en-US"/>
          </a:p>
        </p:txBody>
      </p:sp>
    </p:spTree>
    <p:extLst>
      <p:ext uri="{BB962C8B-B14F-4D97-AF65-F5344CB8AC3E}">
        <p14:creationId xmlns:p14="http://schemas.microsoft.com/office/powerpoint/2010/main" val="827977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z="4400" dirty="0" smtClean="0"/>
              <a:t>What is Included in IR Guide?</a:t>
            </a:r>
            <a:endParaRPr lang="en-US" sz="4400" dirty="0"/>
          </a:p>
        </p:txBody>
      </p:sp>
      <p:sp>
        <p:nvSpPr>
          <p:cNvPr id="3" name="Content Placeholder 2"/>
          <p:cNvSpPr>
            <a:spLocks noGrp="1"/>
          </p:cNvSpPr>
          <p:nvPr>
            <p:ph idx="1"/>
          </p:nvPr>
        </p:nvSpPr>
        <p:spPr/>
        <p:txBody>
          <a:bodyPr>
            <a:normAutofit fontScale="85000" lnSpcReduction="20000"/>
          </a:bodyPr>
          <a:lstStyle/>
          <a:p>
            <a:r>
              <a:rPr lang="en-US" dirty="0" smtClean="0"/>
              <a:t>Overview of Systematic Instruction</a:t>
            </a:r>
          </a:p>
          <a:p>
            <a:r>
              <a:rPr lang="en-US" dirty="0" smtClean="0"/>
              <a:t>Importance of Finding a Response Mode</a:t>
            </a:r>
          </a:p>
          <a:p>
            <a:r>
              <a:rPr lang="en-US" dirty="0" smtClean="0"/>
              <a:t>Explanation of Instructional Strategies and “how to”</a:t>
            </a:r>
          </a:p>
          <a:p>
            <a:r>
              <a:rPr lang="en-US" dirty="0" smtClean="0"/>
              <a:t>Provides sample script for math and ELA skill for each instructional strategy</a:t>
            </a:r>
          </a:p>
          <a:p>
            <a:r>
              <a:rPr lang="en-US" dirty="0" smtClean="0"/>
              <a:t>Troubleshooting Q&amp;A</a:t>
            </a:r>
          </a:p>
          <a:p>
            <a:r>
              <a:rPr lang="en-US" b="1" dirty="0" smtClean="0"/>
              <a:t>Constant Time Delay (CTD)</a:t>
            </a:r>
          </a:p>
          <a:p>
            <a:r>
              <a:rPr lang="en-US" b="1" dirty="0" smtClean="0"/>
              <a:t>System of Least Prompts (LIP) </a:t>
            </a:r>
          </a:p>
          <a:p>
            <a:r>
              <a:rPr lang="en-US" b="1" dirty="0" smtClean="0"/>
              <a:t>Model, Lead, Test </a:t>
            </a:r>
          </a:p>
          <a:p>
            <a:r>
              <a:rPr lang="en-US" b="1" dirty="0" smtClean="0"/>
              <a:t>Example/Non-example Training </a:t>
            </a:r>
            <a:endParaRPr lang="en-US" dirty="0"/>
          </a:p>
        </p:txBody>
      </p:sp>
      <p:pic>
        <p:nvPicPr>
          <p:cNvPr id="8" name="Picture 7" descr="\\192.168.1.199\fileshares\Attainment Task\NCSC Illustrations\Icons\PNG's\Model Lead Test-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095875"/>
            <a:ext cx="470338" cy="474608"/>
          </a:xfrm>
          <a:prstGeom prst="rect">
            <a:avLst/>
          </a:prstGeom>
          <a:noFill/>
          <a:ln>
            <a:noFill/>
          </a:ln>
        </p:spPr>
      </p:pic>
      <p:pic>
        <p:nvPicPr>
          <p:cNvPr id="9" name="Picture 8" descr="\\192.168.1.199\fileshares\Attainment Task\NCSC Illustrations\Icons\PNG's\Helpin Ou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705349"/>
            <a:ext cx="520382" cy="390525"/>
          </a:xfrm>
          <a:prstGeom prst="rect">
            <a:avLst/>
          </a:prstGeom>
          <a:noFill/>
          <a:ln>
            <a:noFill/>
          </a:ln>
        </p:spPr>
      </p:pic>
      <p:pic>
        <p:nvPicPr>
          <p:cNvPr id="10" name="Picture 9" descr="\\192.168.1.199\fileshares\Attainment Task\NCSC Illustrations\Icons\PNG's\Energy Efficient Bulb.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5486399"/>
            <a:ext cx="444182" cy="382533"/>
          </a:xfrm>
          <a:prstGeom prst="rect">
            <a:avLst/>
          </a:prstGeom>
          <a:noFill/>
          <a:ln>
            <a:noFill/>
          </a:ln>
        </p:spPr>
      </p:pic>
      <p:pic>
        <p:nvPicPr>
          <p:cNvPr id="11" name="Picture 10" descr="\\192.168.1.199\fileshares\Attainment Task\NCSC Illustrations\Icons\PNG's\Constant Time Delay updat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4191000"/>
            <a:ext cx="457200" cy="469900"/>
          </a:xfrm>
          <a:prstGeom prst="rect">
            <a:avLst/>
          </a:prstGeom>
          <a:noFill/>
          <a:ln>
            <a:noFill/>
          </a:ln>
        </p:spPr>
      </p:pic>
    </p:spTree>
    <p:extLst>
      <p:ext uri="{BB962C8B-B14F-4D97-AF65-F5344CB8AC3E}">
        <p14:creationId xmlns:p14="http://schemas.microsoft.com/office/powerpoint/2010/main" val="343821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gram 1"/>
          <p:cNvSpPr>
            <a:spLocks noChangeArrowheads="1"/>
          </p:cNvSpPr>
          <p:nvPr/>
        </p:nvSpPr>
        <p:spPr bwMode="auto">
          <a:xfrm>
            <a:off x="0" y="1371600"/>
            <a:ext cx="9305925"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125"/>
          <p:cNvSpPr>
            <a:spLocks noChangeShapeType="1"/>
          </p:cNvSpPr>
          <p:nvPr/>
        </p:nvSpPr>
        <p:spPr bwMode="auto">
          <a:xfrm rot="5400000">
            <a:off x="4537868" y="3993357"/>
            <a:ext cx="811213" cy="0"/>
          </a:xfrm>
          <a:prstGeom prst="straightConnector1">
            <a:avLst/>
          </a:prstGeom>
          <a:noFill/>
          <a:ln w="63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 name="Text Box 137"/>
          <p:cNvSpPr>
            <a:spLocks noChangeArrowheads="1"/>
          </p:cNvSpPr>
          <p:nvPr/>
        </p:nvSpPr>
        <p:spPr bwMode="auto">
          <a:xfrm>
            <a:off x="6324600" y="1146175"/>
            <a:ext cx="2276475" cy="45085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Learning Progressions Frameworks</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AutoShape 113"/>
          <p:cNvSpPr>
            <a:spLocks noChangeArrowheads="1"/>
          </p:cNvSpPr>
          <p:nvPr/>
        </p:nvSpPr>
        <p:spPr bwMode="auto">
          <a:xfrm>
            <a:off x="3514725" y="1146175"/>
            <a:ext cx="2505075" cy="50323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Core Content Connectors</a:t>
            </a:r>
            <a:endParaRPr kumimoji="0" lang="en-US" sz="1800" b="0" i="0" u="none" strike="noStrike" cap="none" normalizeH="0" baseline="0" smtClean="0">
              <a:ln>
                <a:noFill/>
              </a:ln>
              <a:solidFill>
                <a:schemeClr val="tx1"/>
              </a:solidFill>
              <a:effectLst/>
              <a:latin typeface="Arial" pitchFamily="34" charset="0"/>
            </a:endParaRPr>
          </a:p>
        </p:txBody>
      </p:sp>
      <p:sp>
        <p:nvSpPr>
          <p:cNvPr id="7" name="Text Box 138"/>
          <p:cNvSpPr txBox="1">
            <a:spLocks noChangeArrowheads="1"/>
          </p:cNvSpPr>
          <p:nvPr/>
        </p:nvSpPr>
        <p:spPr bwMode="auto">
          <a:xfrm>
            <a:off x="942975" y="1146175"/>
            <a:ext cx="2105025" cy="45085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Common Core State Standards</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AutoShape 145"/>
          <p:cNvSpPr>
            <a:spLocks noChangeShapeType="1"/>
          </p:cNvSpPr>
          <p:nvPr/>
        </p:nvSpPr>
        <p:spPr bwMode="auto">
          <a:xfrm rot="10800000">
            <a:off x="6076950" y="1400175"/>
            <a:ext cx="1619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 name="AutoShape 146"/>
          <p:cNvSpPr>
            <a:spLocks noChangeShapeType="1"/>
          </p:cNvSpPr>
          <p:nvPr/>
        </p:nvSpPr>
        <p:spPr bwMode="auto">
          <a:xfrm>
            <a:off x="3124200" y="1362075"/>
            <a:ext cx="29527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 name="Text Box 142"/>
          <p:cNvSpPr txBox="1">
            <a:spLocks noChangeArrowheads="1"/>
          </p:cNvSpPr>
          <p:nvPr/>
        </p:nvSpPr>
        <p:spPr bwMode="auto">
          <a:xfrm>
            <a:off x="449263" y="2060575"/>
            <a:ext cx="1731962" cy="29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2" name="AutoShape 143"/>
          <p:cNvSpPr>
            <a:spLocks noChangeArrowheads="1"/>
          </p:cNvSpPr>
          <p:nvPr/>
        </p:nvSpPr>
        <p:spPr bwMode="auto">
          <a:xfrm>
            <a:off x="6800850" y="4662488"/>
            <a:ext cx="2025650" cy="928687"/>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Instructional Resource Guide</a:t>
            </a:r>
            <a:endParaRPr kumimoji="0" lang="en-US" sz="1800" b="0" i="0" u="none" strike="noStrike" cap="none" normalizeH="0" baseline="0" smtClean="0">
              <a:ln>
                <a:noFill/>
              </a:ln>
              <a:solidFill>
                <a:schemeClr val="tx1"/>
              </a:solidFill>
              <a:effectLst/>
              <a:latin typeface="Arial" pitchFamily="34" charset="0"/>
            </a:endParaRPr>
          </a:p>
        </p:txBody>
      </p:sp>
      <p:grpSp>
        <p:nvGrpSpPr>
          <p:cNvPr id="2" name="Group 59"/>
          <p:cNvGrpSpPr>
            <a:grpSpLocks/>
          </p:cNvGrpSpPr>
          <p:nvPr/>
        </p:nvGrpSpPr>
        <p:grpSpPr bwMode="auto">
          <a:xfrm>
            <a:off x="838199" y="2057400"/>
            <a:ext cx="2043113" cy="1096962"/>
            <a:chOff x="2060" y="3100"/>
            <a:chExt cx="2957" cy="1528"/>
          </a:xfrm>
        </p:grpSpPr>
        <p:sp>
          <p:nvSpPr>
            <p:cNvPr id="14" name="AutoShape 141"/>
            <p:cNvSpPr>
              <a:spLocks noChangeArrowheads="1"/>
            </p:cNvSpPr>
            <p:nvPr/>
          </p:nvSpPr>
          <p:spPr bwMode="auto">
            <a:xfrm>
              <a:off x="2060" y="3100"/>
              <a:ext cx="2957" cy="1528"/>
            </a:xfrm>
            <a:prstGeom prst="flowChartExtract">
              <a:avLst/>
            </a:prstGeom>
            <a:noFill/>
            <a:ln w="12700">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 name="Text Box 150"/>
            <p:cNvSpPr txBox="1">
              <a:spLocks noChangeArrowheads="1"/>
            </p:cNvSpPr>
            <p:nvPr/>
          </p:nvSpPr>
          <p:spPr bwMode="auto">
            <a:xfrm>
              <a:off x="2947" y="3832"/>
              <a:ext cx="1276" cy="715"/>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Content</a:t>
              </a:r>
              <a:endParaRPr kumimoji="0" lang="en-US" sz="110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Modules</a:t>
              </a:r>
              <a:endParaRPr kumimoji="0" lang="en-US" sz="1100" i="0" u="none" strike="noStrike" cap="none" normalizeH="0" baseline="0" dirty="0" smtClean="0">
                <a:ln>
                  <a:noFill/>
                </a:ln>
                <a:solidFill>
                  <a:schemeClr val="tx1"/>
                </a:solidFill>
                <a:effectLst/>
                <a:latin typeface="Arial" pitchFamily="34" charset="0"/>
              </a:endParaRPr>
            </a:p>
          </p:txBody>
        </p:sp>
      </p:grpSp>
      <p:sp>
        <p:nvSpPr>
          <p:cNvPr id="16" name="AutoShape 157"/>
          <p:cNvSpPr>
            <a:spLocks noChangeArrowheads="1"/>
          </p:cNvSpPr>
          <p:nvPr/>
        </p:nvSpPr>
        <p:spPr bwMode="auto">
          <a:xfrm>
            <a:off x="663575" y="4556125"/>
            <a:ext cx="2043113" cy="911225"/>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Curriculum Resource Guides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3" name="Group 56"/>
          <p:cNvGrpSpPr>
            <a:grpSpLocks/>
          </p:cNvGrpSpPr>
          <p:nvPr/>
        </p:nvGrpSpPr>
        <p:grpSpPr bwMode="auto">
          <a:xfrm>
            <a:off x="6734175" y="5973763"/>
            <a:ext cx="2409825" cy="884237"/>
            <a:chOff x="11795" y="10067"/>
            <a:chExt cx="3795" cy="1393"/>
          </a:xfrm>
        </p:grpSpPr>
        <p:sp>
          <p:nvSpPr>
            <p:cNvPr id="18" name="Text Box 47"/>
            <p:cNvSpPr txBox="1">
              <a:spLocks noChangeArrowheads="1"/>
            </p:cNvSpPr>
            <p:nvPr/>
          </p:nvSpPr>
          <p:spPr bwMode="auto">
            <a:xfrm>
              <a:off x="11795" y="10067"/>
              <a:ext cx="3795" cy="13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=Standards documents</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Documents that promote teacher understanding of the content</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 Documents that promote instruction of the content</a:t>
              </a:r>
              <a:endParaRPr kumimoji="0" lang="en-US" sz="1800" b="0" i="0" u="none" strike="noStrike" cap="none" normalizeH="0" baseline="0" smtClean="0">
                <a:ln>
                  <a:noFill/>
                </a:ln>
                <a:solidFill>
                  <a:schemeClr val="tx1"/>
                </a:solidFill>
                <a:effectLst/>
                <a:latin typeface="Arial" pitchFamily="34" charset="0"/>
              </a:endParaRPr>
            </a:p>
          </p:txBody>
        </p:sp>
        <p:sp>
          <p:nvSpPr>
            <p:cNvPr id="19" name="Rectangle 48"/>
            <p:cNvSpPr>
              <a:spLocks noChangeArrowheads="1"/>
            </p:cNvSpPr>
            <p:nvPr/>
          </p:nvSpPr>
          <p:spPr bwMode="auto">
            <a:xfrm>
              <a:off x="11896" y="10230"/>
              <a:ext cx="388" cy="143"/>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AutoShape 49"/>
            <p:cNvSpPr>
              <a:spLocks noChangeArrowheads="1"/>
            </p:cNvSpPr>
            <p:nvPr/>
          </p:nvSpPr>
          <p:spPr bwMode="auto">
            <a:xfrm>
              <a:off x="11970" y="10448"/>
              <a:ext cx="206" cy="213"/>
            </a:xfrm>
            <a:prstGeom prst="triangle">
              <a:avLst>
                <a:gd name="adj" fmla="val 50000"/>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50"/>
            <p:cNvSpPr>
              <a:spLocks noChangeArrowheads="1"/>
            </p:cNvSpPr>
            <p:nvPr/>
          </p:nvSpPr>
          <p:spPr bwMode="auto">
            <a:xfrm>
              <a:off x="11896" y="10951"/>
              <a:ext cx="314" cy="143"/>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ext Box 119"/>
          <p:cNvSpPr txBox="1">
            <a:spLocks noChangeArrowheads="1"/>
          </p:cNvSpPr>
          <p:nvPr/>
        </p:nvSpPr>
        <p:spPr bwMode="auto">
          <a:xfrm>
            <a:off x="4278313" y="2568575"/>
            <a:ext cx="0" cy="1588"/>
          </a:xfrm>
          <a:prstGeom prst="rect">
            <a:avLst/>
          </a:prstGeom>
          <a:solidFill>
            <a:srgbClr val="FFFFFF"/>
          </a:solidFill>
          <a:ln w="2857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17" name="Group 58"/>
          <p:cNvGrpSpPr>
            <a:grpSpLocks/>
          </p:cNvGrpSpPr>
          <p:nvPr/>
        </p:nvGrpSpPr>
        <p:grpSpPr bwMode="auto">
          <a:xfrm>
            <a:off x="3352736" y="3446463"/>
            <a:ext cx="3429191" cy="3087687"/>
            <a:chOff x="5999" y="5799"/>
            <a:chExt cx="5399" cy="4862"/>
          </a:xfrm>
        </p:grpSpPr>
        <p:grpSp>
          <p:nvGrpSpPr>
            <p:cNvPr id="23" name="Group 126"/>
            <p:cNvGrpSpPr>
              <a:grpSpLocks/>
            </p:cNvGrpSpPr>
            <p:nvPr/>
          </p:nvGrpSpPr>
          <p:grpSpPr bwMode="auto">
            <a:xfrm>
              <a:off x="7382" y="5799"/>
              <a:ext cx="2145" cy="952"/>
              <a:chOff x="6930" y="7395"/>
              <a:chExt cx="2490" cy="525"/>
            </a:xfrm>
          </p:grpSpPr>
          <p:sp>
            <p:nvSpPr>
              <p:cNvPr id="37" name="AutoShape 127"/>
              <p:cNvSpPr>
                <a:spLocks noChangeShapeType="1"/>
              </p:cNvSpPr>
              <p:nvPr/>
            </p:nvSpPr>
            <p:spPr bwMode="auto">
              <a:xfrm>
                <a:off x="8265" y="7395"/>
                <a:ext cx="1155" cy="525"/>
              </a:xfrm>
              <a:prstGeom prst="bentConnector3">
                <a:avLst>
                  <a:gd name="adj1" fmla="val 100606"/>
                </a:avLst>
              </a:prstGeom>
              <a:noFill/>
              <a:ln w="1270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8" name="AutoShape 128"/>
              <p:cNvSpPr>
                <a:spLocks noChangeShapeType="1"/>
              </p:cNvSpPr>
              <p:nvPr/>
            </p:nvSpPr>
            <p:spPr bwMode="auto">
              <a:xfrm rot="10800000" flipV="1">
                <a:off x="6930" y="7395"/>
                <a:ext cx="1305" cy="495"/>
              </a:xfrm>
              <a:prstGeom prst="bentConnector3">
                <a:avLst>
                  <a:gd name="adj1" fmla="val 99231"/>
                </a:avLst>
              </a:prstGeom>
              <a:noFill/>
              <a:ln w="1270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4" name="Group 120"/>
            <p:cNvGrpSpPr>
              <a:grpSpLocks/>
            </p:cNvGrpSpPr>
            <p:nvPr/>
          </p:nvGrpSpPr>
          <p:grpSpPr bwMode="auto">
            <a:xfrm>
              <a:off x="7224" y="8383"/>
              <a:ext cx="2547" cy="755"/>
              <a:chOff x="6765" y="8820"/>
              <a:chExt cx="2955" cy="416"/>
            </a:xfrm>
          </p:grpSpPr>
          <p:sp>
            <p:nvSpPr>
              <p:cNvPr id="34" name="AutoShape 121"/>
              <p:cNvSpPr>
                <a:spLocks noChangeShapeType="1"/>
              </p:cNvSpPr>
              <p:nvPr/>
            </p:nvSpPr>
            <p:spPr bwMode="auto">
              <a:xfrm>
                <a:off x="8264"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5" name="AutoShape 122"/>
              <p:cNvSpPr>
                <a:spLocks noChangeShapeType="1"/>
              </p:cNvSpPr>
              <p:nvPr/>
            </p:nvSpPr>
            <p:spPr bwMode="auto">
              <a:xfrm>
                <a:off x="6765"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 name="AutoShape 123"/>
              <p:cNvSpPr>
                <a:spLocks noChangeShapeType="1"/>
              </p:cNvSpPr>
              <p:nvPr/>
            </p:nvSpPr>
            <p:spPr bwMode="auto">
              <a:xfrm>
                <a:off x="9719"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5" name="Group 129"/>
            <p:cNvGrpSpPr>
              <a:grpSpLocks/>
            </p:cNvGrpSpPr>
            <p:nvPr/>
          </p:nvGrpSpPr>
          <p:grpSpPr bwMode="auto">
            <a:xfrm>
              <a:off x="5999" y="6132"/>
              <a:ext cx="5399" cy="2198"/>
              <a:chOff x="5552" y="7745"/>
              <a:chExt cx="6266" cy="1212"/>
            </a:xfrm>
          </p:grpSpPr>
          <p:sp>
            <p:nvSpPr>
              <p:cNvPr id="31" name="AutoShape 130"/>
              <p:cNvSpPr>
                <a:spLocks noChangeArrowheads="1"/>
              </p:cNvSpPr>
              <p:nvPr/>
            </p:nvSpPr>
            <p:spPr bwMode="auto">
              <a:xfrm>
                <a:off x="7502" y="7745"/>
                <a:ext cx="2228" cy="1212"/>
              </a:xfrm>
              <a:prstGeom prst="ellipse">
                <a:avLst/>
              </a:prstGeom>
              <a:solidFill>
                <a:schemeClr val="accent6">
                  <a:lumMod val="40000"/>
                  <a:lumOff val="60000"/>
                </a:schemeClr>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MS  Unit UDLs</a:t>
                </a:r>
                <a:endParaRPr kumimoji="0" lang="en-US" sz="1600" b="1" i="0" u="none" strike="noStrike" cap="none" normalizeH="0" baseline="0" dirty="0" smtClean="0">
                  <a:ln>
                    <a:noFill/>
                  </a:ln>
                  <a:solidFill>
                    <a:schemeClr val="tx1"/>
                  </a:solidFill>
                  <a:effectLst/>
                  <a:latin typeface="Arial" pitchFamily="34" charset="0"/>
                </a:endParaRPr>
              </a:p>
            </p:txBody>
          </p:sp>
          <p:sp>
            <p:nvSpPr>
              <p:cNvPr id="32" name="AutoShape 131"/>
              <p:cNvSpPr>
                <a:spLocks noChangeArrowheads="1"/>
              </p:cNvSpPr>
              <p:nvPr/>
            </p:nvSpPr>
            <p:spPr bwMode="auto">
              <a:xfrm>
                <a:off x="5552" y="7811"/>
                <a:ext cx="2228" cy="1146"/>
              </a:xfrm>
              <a:prstGeom prst="ellipse">
                <a:avLst/>
              </a:prstGeom>
              <a:solidFill>
                <a:schemeClr val="accent6">
                  <a:lumMod val="40000"/>
                  <a:lumOff val="60000"/>
                </a:schemeClr>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Ele</a:t>
                </a: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Unit </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UDLs</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33" name="AutoShape 132"/>
              <p:cNvSpPr>
                <a:spLocks noChangeArrowheads="1"/>
              </p:cNvSpPr>
              <p:nvPr/>
            </p:nvSpPr>
            <p:spPr bwMode="auto">
              <a:xfrm>
                <a:off x="9590" y="7810"/>
                <a:ext cx="2228" cy="1145"/>
              </a:xfrm>
              <a:prstGeom prst="ellipse">
                <a:avLst/>
              </a:prstGeom>
              <a:solidFill>
                <a:schemeClr val="accent6">
                  <a:lumMod val="40000"/>
                  <a:lumOff val="60000"/>
                </a:schemeClr>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HS  Unit UDLs</a:t>
                </a:r>
                <a:endParaRPr kumimoji="0" lang="en-US" sz="1600" b="1" i="0" u="none" strike="noStrike" cap="none" normalizeH="0" baseline="0" dirty="0" smtClean="0">
                  <a:ln>
                    <a:noFill/>
                  </a:ln>
                  <a:solidFill>
                    <a:schemeClr val="tx1"/>
                  </a:solidFill>
                  <a:effectLst/>
                  <a:latin typeface="Arial" pitchFamily="34" charset="0"/>
                </a:endParaRPr>
              </a:p>
            </p:txBody>
          </p:sp>
        </p:grpSp>
        <p:grpSp>
          <p:nvGrpSpPr>
            <p:cNvPr id="26" name="Group 133"/>
            <p:cNvGrpSpPr>
              <a:grpSpLocks/>
            </p:cNvGrpSpPr>
            <p:nvPr/>
          </p:nvGrpSpPr>
          <p:grpSpPr bwMode="auto">
            <a:xfrm>
              <a:off x="6424" y="8893"/>
              <a:ext cx="4077" cy="1768"/>
              <a:chOff x="6045" y="9371"/>
              <a:chExt cx="4732" cy="975"/>
            </a:xfrm>
          </p:grpSpPr>
          <p:sp>
            <p:nvSpPr>
              <p:cNvPr id="28" name="AutoShape 134"/>
              <p:cNvSpPr>
                <a:spLocks noChangeArrowheads="1"/>
              </p:cNvSpPr>
              <p:nvPr/>
            </p:nvSpPr>
            <p:spPr bwMode="auto">
              <a:xfrm>
                <a:off x="7575" y="9371"/>
                <a:ext cx="1671"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MS MASSIs  &amp; </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LASSIs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9" name="AutoShape 135"/>
              <p:cNvSpPr>
                <a:spLocks noChangeArrowheads="1"/>
              </p:cNvSpPr>
              <p:nvPr/>
            </p:nvSpPr>
            <p:spPr bwMode="auto">
              <a:xfrm>
                <a:off x="6045" y="9371"/>
                <a:ext cx="1671"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Ele</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MASSIs &amp;</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LASSIs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30" name="AutoShape 136"/>
              <p:cNvSpPr>
                <a:spLocks noChangeArrowheads="1"/>
              </p:cNvSpPr>
              <p:nvPr/>
            </p:nvSpPr>
            <p:spPr bwMode="auto">
              <a:xfrm>
                <a:off x="9105" y="9371"/>
                <a:ext cx="1672" cy="975"/>
              </a:xfrm>
              <a:prstGeom prst="ellipse">
                <a:avLst/>
              </a:prstGeom>
              <a:solidFill>
                <a:srgbClr val="FFFFFF"/>
              </a:solidFill>
              <a:ln w="127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HS MASSIs &amp;</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LASSIs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grpSp>
      <p:sp>
        <p:nvSpPr>
          <p:cNvPr id="39" name="Text Box 54"/>
          <p:cNvSpPr txBox="1">
            <a:spLocks noChangeArrowheads="1"/>
          </p:cNvSpPr>
          <p:nvPr/>
        </p:nvSpPr>
        <p:spPr bwMode="auto">
          <a:xfrm>
            <a:off x="0" y="1244600"/>
            <a:ext cx="381000" cy="1927225"/>
          </a:xfrm>
          <a:prstGeom prst="rect">
            <a:avLst/>
          </a:prstGeom>
          <a:solidFill>
            <a:srgbClr val="CCC0D9"/>
          </a:solidFill>
          <a:ln w="19050">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TO TEACH</a:t>
            </a:r>
            <a:endParaRPr kumimoji="0" lang="en-US" sz="1800" b="0" i="0" u="none" strike="noStrike" cap="none" normalizeH="0" baseline="0" dirty="0" smtClean="0">
              <a:ln>
                <a:noFill/>
              </a:ln>
              <a:solidFill>
                <a:schemeClr val="tx1"/>
              </a:solidFill>
              <a:effectLst/>
              <a:latin typeface="Arial" pitchFamily="34" charset="0"/>
            </a:endParaRPr>
          </a:p>
        </p:txBody>
      </p:sp>
      <p:sp>
        <p:nvSpPr>
          <p:cNvPr id="40" name="Text Box 55"/>
          <p:cNvSpPr txBox="1">
            <a:spLocks noChangeArrowheads="1"/>
          </p:cNvSpPr>
          <p:nvPr/>
        </p:nvSpPr>
        <p:spPr bwMode="auto">
          <a:xfrm>
            <a:off x="0" y="3733800"/>
            <a:ext cx="371475" cy="1927225"/>
          </a:xfrm>
          <a:prstGeom prst="rect">
            <a:avLst/>
          </a:prstGeom>
          <a:solidFill>
            <a:srgbClr val="FDE9D9"/>
          </a:solidFill>
          <a:ln w="19050">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TO TEACH</a:t>
            </a:r>
            <a:endParaRPr kumimoji="0" lang="en-US" sz="1800" b="0" i="0" u="none" strike="noStrike" cap="none" normalizeH="0" baseline="0" dirty="0" smtClean="0">
              <a:ln>
                <a:noFill/>
              </a:ln>
              <a:solidFill>
                <a:schemeClr val="tx1"/>
              </a:solidFill>
              <a:effectLst/>
              <a:latin typeface="Arial" pitchFamily="34" charset="0"/>
            </a:endParaRPr>
          </a:p>
        </p:txBody>
      </p:sp>
      <p:sp>
        <p:nvSpPr>
          <p:cNvPr id="41" name="Oval 60"/>
          <p:cNvSpPr>
            <a:spLocks noChangeArrowheads="1"/>
          </p:cNvSpPr>
          <p:nvPr/>
        </p:nvSpPr>
        <p:spPr bwMode="auto">
          <a:xfrm>
            <a:off x="3733800" y="2362200"/>
            <a:ext cx="2043113" cy="1004887"/>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Graduated Understandings </a:t>
            </a:r>
            <a:endParaRPr kumimoji="0" lang="en-US" sz="1800" b="0" i="0" u="none" strike="noStrike" cap="none" normalizeH="0" baseline="0" smtClean="0">
              <a:ln>
                <a:noFill/>
              </a:ln>
              <a:solidFill>
                <a:schemeClr val="tx1"/>
              </a:solidFill>
              <a:effectLst/>
              <a:latin typeface="Arial" pitchFamily="34" charset="0"/>
            </a:endParaRPr>
          </a:p>
        </p:txBody>
      </p:sp>
      <p:sp>
        <p:nvSpPr>
          <p:cNvPr id="42" name="AutoShape 63"/>
          <p:cNvSpPr>
            <a:spLocks noChangeArrowheads="1"/>
          </p:cNvSpPr>
          <p:nvPr/>
        </p:nvSpPr>
        <p:spPr bwMode="auto">
          <a:xfrm>
            <a:off x="6324600" y="1981200"/>
            <a:ext cx="1798638" cy="873124"/>
          </a:xfrm>
          <a:prstGeom prst="triangle">
            <a:avLst>
              <a:gd name="adj" fmla="val 50000"/>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Instructional Families</a:t>
            </a:r>
            <a:endParaRPr kumimoji="0" lang="en-US" sz="1800" b="0" i="0" u="none" strike="noStrike" cap="none" normalizeH="0" baseline="0" dirty="0" smtClean="0">
              <a:ln>
                <a:noFill/>
              </a:ln>
              <a:solidFill>
                <a:schemeClr val="tx1"/>
              </a:solidFill>
              <a:effectLst/>
              <a:latin typeface="Arial" pitchFamily="34" charset="0"/>
            </a:endParaRPr>
          </a:p>
        </p:txBody>
      </p:sp>
      <p:sp>
        <p:nvSpPr>
          <p:cNvPr id="43" name="Oval 65"/>
          <p:cNvSpPr>
            <a:spLocks noChangeArrowheads="1"/>
          </p:cNvSpPr>
          <p:nvPr/>
        </p:nvSpPr>
        <p:spPr bwMode="auto">
          <a:xfrm>
            <a:off x="6324600" y="3200400"/>
            <a:ext cx="1766888" cy="619125"/>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Element Cards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44" name="Picture 2" descr="small_logo.png"/>
          <p:cNvPicPr>
            <a:picLocks noChangeAspect="1" noChangeArrowheads="1"/>
          </p:cNvPicPr>
          <p:nvPr/>
        </p:nvPicPr>
        <p:blipFill>
          <a:blip r:embed="rId3" cstate="print"/>
          <a:srcRect/>
          <a:stretch>
            <a:fillRect/>
          </a:stretch>
        </p:blipFill>
        <p:spPr bwMode="auto">
          <a:xfrm>
            <a:off x="0" y="457200"/>
            <a:ext cx="1771650" cy="647700"/>
          </a:xfrm>
          <a:prstGeom prst="rect">
            <a:avLst/>
          </a:prstGeom>
          <a:noFill/>
        </p:spPr>
      </p:pic>
      <p:sp>
        <p:nvSpPr>
          <p:cNvPr id="45"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 name="Rectangle 53"/>
          <p:cNvSpPr>
            <a:spLocks noChangeArrowheads="1"/>
          </p:cNvSpPr>
          <p:nvPr/>
        </p:nvSpPr>
        <p:spPr bwMode="auto">
          <a:xfrm>
            <a:off x="1600200" y="187404"/>
            <a:ext cx="71628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SCHEMA for Common Core State Standards Resources</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NCSC Instructional Resources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7" name="Rectangle 5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
            </a:r>
            <a:br>
              <a:rPr kumimoji="0" lang="en-US" sz="11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8" name="Rectangle 64"/>
          <p:cNvSpPr>
            <a:spLocks noChangeArrowheads="1"/>
          </p:cNvSpPr>
          <p:nvPr/>
        </p:nvSpPr>
        <p:spPr bwMode="auto">
          <a:xfrm>
            <a:off x="0" y="2886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49" name="Straight Arrow Connector 48"/>
          <p:cNvCxnSpPr/>
          <p:nvPr/>
        </p:nvCxnSpPr>
        <p:spPr>
          <a:xfrm flipH="1">
            <a:off x="2514600" y="1752600"/>
            <a:ext cx="1066800" cy="6858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2209800" y="3352800"/>
            <a:ext cx="1295400" cy="990600"/>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2743200" y="4572000"/>
            <a:ext cx="533400" cy="1524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2743200" y="5257800"/>
            <a:ext cx="762000" cy="4572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flipV="1">
            <a:off x="6858000" y="4572000"/>
            <a:ext cx="304800" cy="762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6248400" y="5334000"/>
            <a:ext cx="457200" cy="228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800600" y="1752600"/>
            <a:ext cx="0" cy="609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1" idx="6"/>
            <a:endCxn id="42" idx="2"/>
          </p:cNvCxnSpPr>
          <p:nvPr/>
        </p:nvCxnSpPr>
        <p:spPr>
          <a:xfrm flipV="1">
            <a:off x="5776913" y="2854324"/>
            <a:ext cx="547687" cy="1032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43" idx="2"/>
          </p:cNvCxnSpPr>
          <p:nvPr/>
        </p:nvCxnSpPr>
        <p:spPr>
          <a:xfrm>
            <a:off x="5715000" y="3124200"/>
            <a:ext cx="609600" cy="38576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1905000" y="1676400"/>
            <a:ext cx="0" cy="3048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457200" y="3276600"/>
            <a:ext cx="8001000" cy="0"/>
          </a:xfrm>
          <a:prstGeom prst="line">
            <a:avLst/>
          </a:prstGeom>
          <a:ln>
            <a:prstDash val="dash"/>
          </a:ln>
        </p:spPr>
        <p:style>
          <a:lnRef idx="2">
            <a:schemeClr val="accent6"/>
          </a:lnRef>
          <a:fillRef idx="0">
            <a:schemeClr val="accent6"/>
          </a:fillRef>
          <a:effectRef idx="1">
            <a:schemeClr val="accent6"/>
          </a:effectRef>
          <a:fontRef idx="minor">
            <a:schemeClr val="tx1"/>
          </a:fontRef>
        </p:style>
      </p:cxnSp>
      <p:sp>
        <p:nvSpPr>
          <p:cNvPr id="58" name="Slide Number Placeholder 57"/>
          <p:cNvSpPr>
            <a:spLocks noGrp="1"/>
          </p:cNvSpPr>
          <p:nvPr>
            <p:ph type="sldNum" sz="quarter" idx="12"/>
          </p:nvPr>
        </p:nvSpPr>
        <p:spPr/>
        <p:txBody>
          <a:bodyPr/>
          <a:lstStyle/>
          <a:p>
            <a:fld id="{28AF9A73-6AB0-4A83-B66A-7D5DC2A71963}" type="slidenum">
              <a:rPr lang="en-US" smtClean="0"/>
              <a:pPr/>
              <a:t>39</a:t>
            </a:fld>
            <a:endParaRPr lang="en-US"/>
          </a:p>
        </p:txBody>
      </p:sp>
    </p:spTree>
    <p:extLst>
      <p:ext uri="{BB962C8B-B14F-4D97-AF65-F5344CB8AC3E}">
        <p14:creationId xmlns:p14="http://schemas.microsoft.com/office/powerpoint/2010/main" val="2284168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681"/>
            <a:ext cx="8229600" cy="1020762"/>
          </a:xfrm>
        </p:spPr>
        <p:txBody>
          <a:bodyPr/>
          <a:lstStyle/>
          <a:p>
            <a:pPr algn="ctr"/>
            <a:r>
              <a:rPr lang="en-US" dirty="0" smtClean="0"/>
              <a:t>NCSC Organization Partners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43000"/>
            <a:ext cx="7696200" cy="4830763"/>
          </a:xfrm>
        </p:spPr>
      </p:pic>
    </p:spTree>
    <p:extLst>
      <p:ext uri="{BB962C8B-B14F-4D97-AF65-F5344CB8AC3E}">
        <p14:creationId xmlns:p14="http://schemas.microsoft.com/office/powerpoint/2010/main" val="2037908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UDL Units in Mathematics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9227906"/>
              </p:ext>
            </p:extLst>
          </p:nvPr>
        </p:nvGraphicFramePr>
        <p:xfrm>
          <a:off x="381000" y="1219200"/>
          <a:ext cx="8458201" cy="4485640"/>
        </p:xfrm>
        <a:graphic>
          <a:graphicData uri="http://schemas.openxmlformats.org/drawingml/2006/table">
            <a:tbl>
              <a:tblPr firstRow="1" bandRow="1">
                <a:tableStyleId>{5C22544A-7EE6-4342-B048-85BDC9FD1C3A}</a:tableStyleId>
              </a:tblPr>
              <a:tblGrid>
                <a:gridCol w="2057400"/>
                <a:gridCol w="1371600"/>
                <a:gridCol w="2438400"/>
                <a:gridCol w="2590801"/>
              </a:tblGrid>
              <a:tr h="370840">
                <a:tc>
                  <a:txBody>
                    <a:bodyPr/>
                    <a:lstStyle/>
                    <a:p>
                      <a:r>
                        <a:rPr lang="en-US" dirty="0" smtClean="0"/>
                        <a:t>Math</a:t>
                      </a:r>
                      <a:r>
                        <a:rPr lang="en-US" baseline="0" dirty="0" smtClean="0"/>
                        <a:t> UDL Units</a:t>
                      </a:r>
                      <a:endParaRPr lang="en-US" dirty="0"/>
                    </a:p>
                  </a:txBody>
                  <a:tcPr/>
                </a:tc>
                <a:tc>
                  <a:txBody>
                    <a:bodyPr/>
                    <a:lstStyle/>
                    <a:p>
                      <a:r>
                        <a:rPr lang="en-US" dirty="0" smtClean="0"/>
                        <a:t>Grades</a:t>
                      </a:r>
                      <a:endParaRPr lang="en-US" dirty="0"/>
                    </a:p>
                  </a:txBody>
                  <a:tcPr/>
                </a:tc>
                <a:tc>
                  <a:txBody>
                    <a:bodyPr/>
                    <a:lstStyle/>
                    <a:p>
                      <a:r>
                        <a:rPr lang="en-US" dirty="0" smtClean="0"/>
                        <a:t># of lessons</a:t>
                      </a:r>
                      <a:endParaRPr lang="en-US" dirty="0"/>
                    </a:p>
                  </a:txBody>
                  <a:tcPr/>
                </a:tc>
                <a:tc>
                  <a:txBody>
                    <a:bodyPr/>
                    <a:lstStyle/>
                    <a:p>
                      <a:r>
                        <a:rPr lang="en-US" dirty="0" smtClean="0"/>
                        <a:t>Topics/Skills</a:t>
                      </a:r>
                      <a:endParaRPr lang="en-US" dirty="0"/>
                    </a:p>
                  </a:txBody>
                  <a:tcPr/>
                </a:tc>
              </a:tr>
              <a:tr h="370840">
                <a:tc>
                  <a:txBody>
                    <a:bodyPr/>
                    <a:lstStyle/>
                    <a:p>
                      <a:r>
                        <a:rPr lang="en-US" dirty="0" smtClean="0"/>
                        <a:t>Elementary:</a:t>
                      </a:r>
                    </a:p>
                    <a:p>
                      <a:r>
                        <a:rPr lang="en-US" dirty="0" smtClean="0"/>
                        <a:t>Area and Perimeter</a:t>
                      </a:r>
                      <a:endParaRPr lang="en-US" dirty="0"/>
                    </a:p>
                  </a:txBody>
                  <a:tcPr/>
                </a:tc>
                <a:tc>
                  <a:txBody>
                    <a:bodyPr/>
                    <a:lstStyle/>
                    <a:p>
                      <a:r>
                        <a:rPr lang="en-US" dirty="0" smtClean="0"/>
                        <a:t>3-4</a:t>
                      </a:r>
                      <a:endParaRPr lang="en-US" dirty="0"/>
                    </a:p>
                  </a:txBody>
                  <a:tcPr/>
                </a:tc>
                <a:tc>
                  <a:txBody>
                    <a:bodyPr/>
                    <a:lstStyle/>
                    <a:p>
                      <a:r>
                        <a:rPr lang="en-US" dirty="0" smtClean="0"/>
                        <a:t>4 lessons and a culminating activity</a:t>
                      </a:r>
                      <a:endParaRPr lang="en-US" dirty="0"/>
                    </a:p>
                  </a:txBody>
                  <a:tcPr/>
                </a:tc>
                <a:tc>
                  <a:txBody>
                    <a:bodyPr/>
                    <a:lstStyle/>
                    <a:p>
                      <a:r>
                        <a:rPr lang="en-US" dirty="0" smtClean="0"/>
                        <a:t>Standard units of measure, converting units within the</a:t>
                      </a:r>
                      <a:r>
                        <a:rPr lang="en-US" baseline="0" dirty="0" smtClean="0"/>
                        <a:t> same system, and</a:t>
                      </a:r>
                      <a:r>
                        <a:rPr lang="en-US" dirty="0" smtClean="0"/>
                        <a:t> area and</a:t>
                      </a:r>
                      <a:r>
                        <a:rPr lang="en-US" baseline="0" dirty="0" smtClean="0"/>
                        <a:t> perimeter</a:t>
                      </a:r>
                      <a:endParaRPr lang="en-US" dirty="0"/>
                    </a:p>
                  </a:txBody>
                  <a:tcPr/>
                </a:tc>
              </a:tr>
              <a:tr h="370840">
                <a:tc>
                  <a:txBody>
                    <a:bodyPr/>
                    <a:lstStyle/>
                    <a:p>
                      <a:r>
                        <a:rPr lang="en-US" dirty="0" smtClean="0"/>
                        <a:t>Middle:</a:t>
                      </a:r>
                    </a:p>
                    <a:p>
                      <a:r>
                        <a:rPr lang="en-US" dirty="0" smtClean="0"/>
                        <a:t>Surface Area and Volume</a:t>
                      </a:r>
                    </a:p>
                    <a:p>
                      <a:endParaRPr lang="en-US" dirty="0"/>
                    </a:p>
                  </a:txBody>
                  <a:tcPr/>
                </a:tc>
                <a:tc>
                  <a:txBody>
                    <a:bodyPr/>
                    <a:lstStyle/>
                    <a:p>
                      <a:r>
                        <a:rPr lang="en-US" dirty="0" smtClean="0"/>
                        <a:t>6-8</a:t>
                      </a:r>
                      <a:endParaRPr lang="en-US" dirty="0"/>
                    </a:p>
                  </a:txBody>
                  <a:tcPr/>
                </a:tc>
                <a:tc>
                  <a:txBody>
                    <a:bodyPr/>
                    <a:lstStyle/>
                    <a:p>
                      <a:r>
                        <a:rPr lang="en-US" dirty="0" smtClean="0"/>
                        <a:t>4 lessons and a culminating</a:t>
                      </a:r>
                      <a:r>
                        <a:rPr lang="en-US" baseline="0" dirty="0" smtClean="0"/>
                        <a:t> activity</a:t>
                      </a:r>
                      <a:endParaRPr lang="en-US" dirty="0"/>
                    </a:p>
                  </a:txBody>
                  <a:tcPr/>
                </a:tc>
                <a:tc>
                  <a:txBody>
                    <a:bodyPr/>
                    <a:lstStyle/>
                    <a:p>
                      <a:r>
                        <a:rPr lang="en-US" dirty="0" smtClean="0"/>
                        <a:t>Attributes</a:t>
                      </a:r>
                      <a:r>
                        <a:rPr lang="en-US" baseline="0" dirty="0" smtClean="0"/>
                        <a:t> of shapes, area of complex shapes, and surface area and volume of three-dimensional shapes</a:t>
                      </a:r>
                      <a:endParaRPr lang="en-US" dirty="0"/>
                    </a:p>
                  </a:txBody>
                  <a:tcPr/>
                </a:tc>
              </a:tr>
              <a:tr h="370840">
                <a:tc>
                  <a:txBody>
                    <a:bodyPr/>
                    <a:lstStyle/>
                    <a:p>
                      <a:r>
                        <a:rPr lang="en-US" dirty="0" smtClean="0"/>
                        <a:t>High School:</a:t>
                      </a:r>
                    </a:p>
                    <a:p>
                      <a:r>
                        <a:rPr lang="en-US" dirty="0" smtClean="0"/>
                        <a:t>Investigating Density in Real</a:t>
                      </a:r>
                      <a:r>
                        <a:rPr lang="en-US" baseline="0" dirty="0" smtClean="0"/>
                        <a:t> World Situations</a:t>
                      </a:r>
                      <a:endParaRPr lang="en-US" dirty="0"/>
                    </a:p>
                  </a:txBody>
                  <a:tcPr/>
                </a:tc>
                <a:tc>
                  <a:txBody>
                    <a:bodyPr/>
                    <a:lstStyle/>
                    <a:p>
                      <a:r>
                        <a:rPr lang="en-US" dirty="0" smtClean="0"/>
                        <a:t>9-10</a:t>
                      </a:r>
                      <a:endParaRPr lang="en-US" dirty="0"/>
                    </a:p>
                  </a:txBody>
                  <a:tcPr/>
                </a:tc>
                <a:tc>
                  <a:txBody>
                    <a:bodyPr/>
                    <a:lstStyle/>
                    <a:p>
                      <a:r>
                        <a:rPr lang="en-US" dirty="0" smtClean="0"/>
                        <a:t>5 lessons and a culminating activity</a:t>
                      </a:r>
                      <a:endParaRPr lang="en-US" dirty="0"/>
                    </a:p>
                  </a:txBody>
                  <a:tcPr/>
                </a:tc>
                <a:tc>
                  <a:txBody>
                    <a:bodyPr/>
                    <a:lstStyle/>
                    <a:p>
                      <a:r>
                        <a:rPr lang="en-US" dirty="0" smtClean="0"/>
                        <a:t>Area and perimeter, converting units,  ratios</a:t>
                      </a:r>
                      <a:r>
                        <a:rPr lang="en-US" baseline="0" dirty="0" smtClean="0"/>
                        <a:t> and proportions, and unit rate </a:t>
                      </a:r>
                      <a:r>
                        <a:rPr lang="en-US" baseline="0" smtClean="0"/>
                        <a:t>(density)</a:t>
                      </a:r>
                      <a:endParaRPr lang="en-US" dirty="0"/>
                    </a:p>
                  </a:txBody>
                  <a:tcPr/>
                </a:tc>
              </a:tr>
            </a:tbl>
          </a:graphicData>
        </a:graphic>
      </p:graphicFrame>
      <p:sp>
        <p:nvSpPr>
          <p:cNvPr id="2" name="Slide Number Placeholder 1"/>
          <p:cNvSpPr>
            <a:spLocks noGrp="1"/>
          </p:cNvSpPr>
          <p:nvPr>
            <p:ph type="sldNum" sz="quarter" idx="4294967295"/>
          </p:nvPr>
        </p:nvSpPr>
        <p:spPr>
          <a:xfrm>
            <a:off x="7010400" y="6356350"/>
            <a:ext cx="2133600" cy="365125"/>
          </a:xfrm>
        </p:spPr>
        <p:txBody>
          <a:bodyPr/>
          <a:lstStyle/>
          <a:p>
            <a:fld id="{28AF9A73-6AB0-4A83-B66A-7D5DC2A71963}" type="slidenum">
              <a:rPr lang="en-US" smtClean="0"/>
              <a:pPr/>
              <a:t>40</a:t>
            </a:fld>
            <a:endParaRPr lang="en-US"/>
          </a:p>
        </p:txBody>
      </p:sp>
    </p:spTree>
    <p:extLst>
      <p:ext uri="{BB962C8B-B14F-4D97-AF65-F5344CB8AC3E}">
        <p14:creationId xmlns:p14="http://schemas.microsoft.com/office/powerpoint/2010/main" val="25854611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ELA – UDL Units and lessons</a:t>
            </a:r>
            <a:endParaRPr lang="en-US" dirty="0"/>
          </a:p>
        </p:txBody>
      </p:sp>
      <p:sp>
        <p:nvSpPr>
          <p:cNvPr id="4" name="Content Placeholder 3"/>
          <p:cNvSpPr>
            <a:spLocks noGrp="1"/>
          </p:cNvSpPr>
          <p:nvPr>
            <p:ph idx="1"/>
          </p:nvPr>
        </p:nvSpPr>
        <p:spPr/>
        <p:txBody>
          <a:bodyPr/>
          <a:lstStyle/>
          <a:p>
            <a:pPr marL="0" indent="0">
              <a:buNone/>
            </a:pPr>
            <a:endParaRPr lang="en-US" dirty="0" smtClean="0"/>
          </a:p>
        </p:txBody>
      </p:sp>
      <p:sp>
        <p:nvSpPr>
          <p:cNvPr id="2" name="Slide Number Placeholder 1"/>
          <p:cNvSpPr>
            <a:spLocks noGrp="1"/>
          </p:cNvSpPr>
          <p:nvPr>
            <p:ph type="sldNum" sz="quarter" idx="4294967295"/>
          </p:nvPr>
        </p:nvSpPr>
        <p:spPr>
          <a:xfrm>
            <a:off x="7010400" y="6356350"/>
            <a:ext cx="2133600" cy="365125"/>
          </a:xfrm>
        </p:spPr>
        <p:txBody>
          <a:bodyPr/>
          <a:lstStyle/>
          <a:p>
            <a:fld id="{28AF9A73-6AB0-4A83-B66A-7D5DC2A71963}" type="slidenum">
              <a:rPr lang="en-US" smtClean="0"/>
              <a:pPr/>
              <a:t>41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32499902"/>
              </p:ext>
            </p:extLst>
          </p:nvPr>
        </p:nvGraphicFramePr>
        <p:xfrm>
          <a:off x="685800" y="1600200"/>
          <a:ext cx="7467600" cy="4267200"/>
        </p:xfrm>
        <a:graphic>
          <a:graphicData uri="http://schemas.openxmlformats.org/drawingml/2006/table">
            <a:tbl>
              <a:tblPr firstRow="1" bandRow="1">
                <a:tableStyleId>{5C22544A-7EE6-4342-B048-85BDC9FD1C3A}</a:tableStyleId>
              </a:tblPr>
              <a:tblGrid>
                <a:gridCol w="1866900"/>
                <a:gridCol w="1866900"/>
                <a:gridCol w="1866900"/>
                <a:gridCol w="1866900"/>
              </a:tblGrid>
              <a:tr h="467025">
                <a:tc>
                  <a:txBody>
                    <a:bodyPr/>
                    <a:lstStyle/>
                    <a:p>
                      <a:r>
                        <a:rPr lang="en-US" dirty="0" smtClean="0"/>
                        <a:t>ELA UDL Units</a:t>
                      </a:r>
                      <a:endParaRPr lang="en-US" dirty="0"/>
                    </a:p>
                  </a:txBody>
                  <a:tcPr/>
                </a:tc>
                <a:tc>
                  <a:txBody>
                    <a:bodyPr/>
                    <a:lstStyle/>
                    <a:p>
                      <a:r>
                        <a:rPr lang="en-US" dirty="0" smtClean="0"/>
                        <a:t>Grades</a:t>
                      </a:r>
                      <a:endParaRPr lang="en-US" dirty="0"/>
                    </a:p>
                  </a:txBody>
                  <a:tcPr/>
                </a:tc>
                <a:tc>
                  <a:txBody>
                    <a:bodyPr/>
                    <a:lstStyle/>
                    <a:p>
                      <a:r>
                        <a:rPr lang="en-US" dirty="0" smtClean="0"/>
                        <a:t># of Lessons</a:t>
                      </a:r>
                      <a:endParaRPr lang="en-US" dirty="0"/>
                    </a:p>
                  </a:txBody>
                  <a:tcPr/>
                </a:tc>
                <a:tc>
                  <a:txBody>
                    <a:bodyPr/>
                    <a:lstStyle/>
                    <a:p>
                      <a:r>
                        <a:rPr lang="en-US" dirty="0" smtClean="0"/>
                        <a:t>Topics/skills </a:t>
                      </a:r>
                      <a:endParaRPr lang="en-US" dirty="0"/>
                    </a:p>
                  </a:txBody>
                  <a:tcPr/>
                </a:tc>
              </a:tr>
              <a:tr h="1151568">
                <a:tc>
                  <a:txBody>
                    <a:bodyPr/>
                    <a:lstStyle/>
                    <a:p>
                      <a:r>
                        <a:rPr lang="en-US" dirty="0" smtClean="0"/>
                        <a:t>Elementary:</a:t>
                      </a:r>
                    </a:p>
                    <a:p>
                      <a:r>
                        <a:rPr lang="en-US" dirty="0" smtClean="0"/>
                        <a:t>Saturdays and Teacakes</a:t>
                      </a:r>
                      <a:endParaRPr lang="en-US" dirty="0"/>
                    </a:p>
                  </a:txBody>
                  <a:tcPr/>
                </a:tc>
                <a:tc>
                  <a:txBody>
                    <a:bodyPr/>
                    <a:lstStyle/>
                    <a:p>
                      <a:r>
                        <a:rPr lang="en-US" dirty="0" smtClean="0"/>
                        <a:t>3-4</a:t>
                      </a:r>
                      <a:endParaRPr lang="en-US" dirty="0"/>
                    </a:p>
                  </a:txBody>
                  <a:tcPr/>
                </a:tc>
                <a:tc>
                  <a:txBody>
                    <a:bodyPr/>
                    <a:lstStyle/>
                    <a:p>
                      <a:r>
                        <a:rPr lang="en-US" dirty="0" smtClean="0"/>
                        <a:t>4</a:t>
                      </a:r>
                      <a:r>
                        <a:rPr lang="en-US" baseline="0" dirty="0" smtClean="0"/>
                        <a:t> lessons and 1 culminating activity</a:t>
                      </a:r>
                      <a:endParaRPr lang="en-US" dirty="0"/>
                    </a:p>
                  </a:txBody>
                  <a:tcPr/>
                </a:tc>
                <a:tc>
                  <a:txBody>
                    <a:bodyPr/>
                    <a:lstStyle/>
                    <a:p>
                      <a:r>
                        <a:rPr lang="en-US" dirty="0" smtClean="0"/>
                        <a:t>Character, setting and Key details</a:t>
                      </a:r>
                      <a:endParaRPr lang="en-US" dirty="0"/>
                    </a:p>
                  </a:txBody>
                  <a:tcPr/>
                </a:tc>
              </a:tr>
              <a:tr h="1497039">
                <a:tc>
                  <a:txBody>
                    <a:bodyPr/>
                    <a:lstStyle/>
                    <a:p>
                      <a:r>
                        <a:rPr lang="en-US" dirty="0" smtClean="0"/>
                        <a:t>Middle: </a:t>
                      </a:r>
                    </a:p>
                    <a:p>
                      <a:r>
                        <a:rPr lang="en-US" dirty="0" smtClean="0"/>
                        <a:t>Life on the Mississippi</a:t>
                      </a:r>
                      <a:endParaRPr lang="en-US" dirty="0"/>
                    </a:p>
                  </a:txBody>
                  <a:tcPr/>
                </a:tc>
                <a:tc>
                  <a:txBody>
                    <a:bodyPr/>
                    <a:lstStyle/>
                    <a:p>
                      <a:r>
                        <a:rPr lang="en-US" dirty="0" smtClean="0"/>
                        <a:t>6-7</a:t>
                      </a:r>
                      <a:endParaRPr lang="en-US" dirty="0"/>
                    </a:p>
                  </a:txBody>
                  <a:tcPr/>
                </a:tc>
                <a:tc>
                  <a:txBody>
                    <a:bodyPr/>
                    <a:lstStyle/>
                    <a:p>
                      <a:r>
                        <a:rPr lang="en-US" dirty="0" smtClean="0"/>
                        <a:t>3</a:t>
                      </a:r>
                      <a:r>
                        <a:rPr lang="en-US" baseline="0" dirty="0" smtClean="0"/>
                        <a:t> lessons and 1 culminating activity</a:t>
                      </a:r>
                      <a:endParaRPr lang="en-US" dirty="0"/>
                    </a:p>
                  </a:txBody>
                  <a:tcPr/>
                </a:tc>
                <a:tc>
                  <a:txBody>
                    <a:bodyPr/>
                    <a:lstStyle/>
                    <a:p>
                      <a:r>
                        <a:rPr lang="en-US" dirty="0" smtClean="0"/>
                        <a:t>Identifying</a:t>
                      </a:r>
                      <a:r>
                        <a:rPr lang="en-US" baseline="0" dirty="0" smtClean="0"/>
                        <a:t> an </a:t>
                      </a:r>
                      <a:r>
                        <a:rPr lang="en-US" dirty="0" smtClean="0"/>
                        <a:t>Author’s purpose</a:t>
                      </a:r>
                      <a:r>
                        <a:rPr lang="en-US" baseline="0" dirty="0" smtClean="0"/>
                        <a:t> through reading comparisons </a:t>
                      </a:r>
                      <a:endParaRPr lang="en-US" dirty="0"/>
                    </a:p>
                  </a:txBody>
                  <a:tcPr/>
                </a:tc>
              </a:tr>
              <a:tr h="1151568">
                <a:tc>
                  <a:txBody>
                    <a:bodyPr/>
                    <a:lstStyle/>
                    <a:p>
                      <a:r>
                        <a:rPr lang="en-US" dirty="0" smtClean="0"/>
                        <a:t>High School:</a:t>
                      </a:r>
                    </a:p>
                    <a:p>
                      <a:r>
                        <a:rPr lang="en-US" dirty="0" smtClean="0"/>
                        <a:t>Spreading the News</a:t>
                      </a:r>
                      <a:endParaRPr lang="en-US" dirty="0"/>
                    </a:p>
                  </a:txBody>
                  <a:tcPr/>
                </a:tc>
                <a:tc>
                  <a:txBody>
                    <a:bodyPr/>
                    <a:lstStyle/>
                    <a:p>
                      <a:r>
                        <a:rPr lang="en-US" dirty="0" smtClean="0"/>
                        <a:t>9-10</a:t>
                      </a:r>
                      <a:endParaRPr lang="en-US" dirty="0"/>
                    </a:p>
                  </a:txBody>
                  <a:tcPr/>
                </a:tc>
                <a:tc>
                  <a:txBody>
                    <a:bodyPr/>
                    <a:lstStyle/>
                    <a:p>
                      <a:r>
                        <a:rPr lang="en-US" dirty="0" smtClean="0"/>
                        <a:t>4</a:t>
                      </a:r>
                      <a:r>
                        <a:rPr lang="en-US" baseline="0" dirty="0" smtClean="0"/>
                        <a:t> lessons and 1 culminating activity</a:t>
                      </a:r>
                      <a:endParaRPr lang="en-US" dirty="0"/>
                    </a:p>
                  </a:txBody>
                  <a:tcPr/>
                </a:tc>
                <a:tc>
                  <a:txBody>
                    <a:bodyPr/>
                    <a:lstStyle/>
                    <a:p>
                      <a:r>
                        <a:rPr lang="en-US" dirty="0" smtClean="0"/>
                        <a:t>Writing with a purpose and</a:t>
                      </a:r>
                      <a:r>
                        <a:rPr lang="en-US" baseline="0" dirty="0" smtClean="0"/>
                        <a:t> identifying bias</a:t>
                      </a:r>
                      <a:endParaRPr lang="en-US" dirty="0"/>
                    </a:p>
                  </a:txBody>
                  <a:tcPr/>
                </a:tc>
              </a:tr>
            </a:tbl>
          </a:graphicData>
        </a:graphic>
      </p:graphicFrame>
    </p:spTree>
    <p:extLst>
      <p:ext uri="{BB962C8B-B14F-4D97-AF65-F5344CB8AC3E}">
        <p14:creationId xmlns:p14="http://schemas.microsoft.com/office/powerpoint/2010/main" val="40119817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953000"/>
          </a:xfrm>
        </p:spPr>
        <p:txBody>
          <a:bodyPr>
            <a:normAutofit fontScale="92500" lnSpcReduction="20000"/>
          </a:bodyPr>
          <a:lstStyle/>
          <a:p>
            <a:pPr marL="0" indent="0">
              <a:buNone/>
            </a:pPr>
            <a:r>
              <a:rPr lang="en-US" dirty="0" smtClean="0"/>
              <a:t>UDL units include sample daily lesson plans and are developed for the entire general education class to be inclusive of ALL students:</a:t>
            </a:r>
          </a:p>
          <a:p>
            <a:pPr lvl="1"/>
            <a:r>
              <a:rPr lang="en-US" dirty="0" smtClean="0"/>
              <a:t>Model how to plan for all students from the onset of instructional planning (universally designed learning) including students in AA-AAS;</a:t>
            </a:r>
          </a:p>
          <a:p>
            <a:pPr lvl="1"/>
            <a:r>
              <a:rPr lang="en-US" dirty="0" smtClean="0"/>
              <a:t>Excellent for co-teaching and collaborative planning;</a:t>
            </a:r>
          </a:p>
          <a:p>
            <a:pPr lvl="1"/>
            <a:r>
              <a:rPr lang="en-US" dirty="0" smtClean="0"/>
              <a:t>Promote inclusive instruction by showing how all students can participate -  even those in AA-AAS can receive instruction in the general education; and</a:t>
            </a:r>
          </a:p>
          <a:p>
            <a:pPr lvl="1"/>
            <a:r>
              <a:rPr lang="en-US" dirty="0" smtClean="0"/>
              <a:t>Developed by University of Kentucky.</a:t>
            </a:r>
            <a:endParaRPr lang="en-US" dirty="0"/>
          </a:p>
        </p:txBody>
      </p:sp>
      <p:sp>
        <p:nvSpPr>
          <p:cNvPr id="2" name="Title 1"/>
          <p:cNvSpPr>
            <a:spLocks noGrp="1"/>
          </p:cNvSpPr>
          <p:nvPr>
            <p:ph type="title"/>
          </p:nvPr>
        </p:nvSpPr>
        <p:spPr/>
        <p:txBody>
          <a:bodyPr>
            <a:normAutofit/>
          </a:bodyPr>
          <a:lstStyle/>
          <a:p>
            <a:r>
              <a:rPr lang="en-US" sz="4000" dirty="0" smtClean="0"/>
              <a:t>UDL Unit Plans/ Lesson Plans</a:t>
            </a:r>
            <a:endParaRPr lang="en-US" sz="4000" dirty="0"/>
          </a:p>
        </p:txBody>
      </p:sp>
    </p:spTree>
    <p:extLst>
      <p:ext uri="{BB962C8B-B14F-4D97-AF65-F5344CB8AC3E}">
        <p14:creationId xmlns:p14="http://schemas.microsoft.com/office/powerpoint/2010/main" val="19042550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UDL Unit: Daily Lesson </a:t>
            </a:r>
            <a:r>
              <a:rPr lang="en-US" sz="2800" dirty="0" smtClean="0"/>
              <a:t>Plans: </a:t>
            </a:r>
            <a:r>
              <a:rPr lang="en-US" sz="2400" dirty="0" smtClean="0"/>
              <a:t>The principals of UDL and examples of modified and adapted general education lessons  </a:t>
            </a:r>
            <a:endParaRPr lang="en-US" sz="2400" dirty="0"/>
          </a:p>
        </p:txBody>
      </p:sp>
      <p:sp>
        <p:nvSpPr>
          <p:cNvPr id="3" name="Content Placeholder 2"/>
          <p:cNvSpPr>
            <a:spLocks noGrp="1"/>
          </p:cNvSpPr>
          <p:nvPr>
            <p:ph idx="1"/>
          </p:nvPr>
        </p:nvSpPr>
        <p:spPr>
          <a:xfrm>
            <a:off x="152400" y="1600200"/>
            <a:ext cx="8991600" cy="4525963"/>
          </a:xfrm>
        </p:spPr>
        <p:txBody>
          <a:bodyPr/>
          <a:lstStyle/>
          <a:p>
            <a:pPr>
              <a:spcBef>
                <a:spcPts val="0"/>
              </a:spcBef>
            </a:pPr>
            <a:r>
              <a:rPr lang="en-US" sz="1900" b="1" dirty="0">
                <a:latin typeface="Arial" pitchFamily="34" charset="0"/>
                <a:cs typeface="Arial" pitchFamily="34" charset="0"/>
              </a:rPr>
              <a:t>Multiple Means of Representation </a:t>
            </a:r>
            <a:r>
              <a:rPr lang="en-US" sz="1900" dirty="0">
                <a:latin typeface="Arial" pitchFamily="34" charset="0"/>
                <a:cs typeface="Arial" pitchFamily="34" charset="0"/>
              </a:rPr>
              <a:t>give learners various ways of acquiring information and knowledge and provide options for expressive skills and fluency</a:t>
            </a:r>
            <a:r>
              <a:rPr lang="en-US" sz="1900" dirty="0" smtClean="0">
                <a:latin typeface="Arial" pitchFamily="34" charset="0"/>
                <a:cs typeface="Arial" pitchFamily="34" charset="0"/>
              </a:rPr>
              <a:t>.</a:t>
            </a:r>
            <a:r>
              <a:rPr lang="en-US" sz="1900" b="1" i="1" dirty="0" smtClean="0">
                <a:solidFill>
                  <a:srgbClr val="0070C0"/>
                </a:solidFill>
                <a:latin typeface="Arial" pitchFamily="34" charset="0"/>
                <a:cs typeface="Arial" pitchFamily="34" charset="0"/>
              </a:rPr>
              <a:t> </a:t>
            </a:r>
            <a:r>
              <a:rPr lang="en-US" sz="1900" b="1" dirty="0" smtClean="0">
                <a:latin typeface="Arial" pitchFamily="34" charset="0"/>
                <a:cs typeface="Arial" pitchFamily="34" charset="0"/>
              </a:rPr>
              <a:t>For example: </a:t>
            </a:r>
            <a:r>
              <a:rPr lang="en-US" sz="1900" dirty="0"/>
              <a:t>Provide students with a Context Clues Place Mat graphic organizer, digital version of the text on computer, and an online </a:t>
            </a:r>
            <a:r>
              <a:rPr lang="en-US" sz="1900" dirty="0" smtClean="0"/>
              <a:t>dictionary</a:t>
            </a:r>
          </a:p>
          <a:p>
            <a:pPr marL="0" indent="0">
              <a:spcBef>
                <a:spcPts val="0"/>
              </a:spcBef>
              <a:buNone/>
            </a:pPr>
            <a:endParaRPr lang="en-US" sz="1900" dirty="0">
              <a:latin typeface="Arial" pitchFamily="34" charset="0"/>
              <a:cs typeface="Arial" pitchFamily="34" charset="0"/>
            </a:endParaRPr>
          </a:p>
          <a:p>
            <a:pPr marL="342900" lvl="1" indent="-342900">
              <a:spcBef>
                <a:spcPts val="0"/>
              </a:spcBef>
              <a:buFont typeface="Arial" pitchFamily="34" charset="0"/>
              <a:buChar char="•"/>
            </a:pPr>
            <a:r>
              <a:rPr lang="en-US" sz="1900" b="1" dirty="0">
                <a:latin typeface="Arial" pitchFamily="34" charset="0"/>
                <a:cs typeface="Arial" pitchFamily="34" charset="0"/>
              </a:rPr>
              <a:t>Multiple Means of Action and Expression </a:t>
            </a:r>
            <a:r>
              <a:rPr lang="en-US" sz="1900" dirty="0">
                <a:latin typeface="Arial" pitchFamily="34" charset="0"/>
                <a:cs typeface="Arial" pitchFamily="34" charset="0"/>
              </a:rPr>
              <a:t>provide learners alternatives for demonstrating what they know and provide options for recruiting interest, sustaining effort, and self regulation</a:t>
            </a:r>
            <a:r>
              <a:rPr lang="en-US" sz="1900" dirty="0" smtClean="0">
                <a:latin typeface="Arial" pitchFamily="34" charset="0"/>
                <a:cs typeface="Arial" pitchFamily="34" charset="0"/>
              </a:rPr>
              <a:t>. </a:t>
            </a:r>
            <a:r>
              <a:rPr lang="en-US" sz="1900" b="1" dirty="0" smtClean="0">
                <a:latin typeface="Arial" pitchFamily="34" charset="0"/>
                <a:cs typeface="Arial" pitchFamily="34" charset="0"/>
              </a:rPr>
              <a:t>For example</a:t>
            </a:r>
            <a:r>
              <a:rPr lang="en-US" sz="1900" dirty="0" smtClean="0">
                <a:latin typeface="Arial" pitchFamily="34" charset="0"/>
                <a:cs typeface="Arial" pitchFamily="34" charset="0"/>
              </a:rPr>
              <a:t>: </a:t>
            </a:r>
            <a:r>
              <a:rPr lang="en-US" sz="1900" dirty="0"/>
              <a:t>Have students record information using various formats: Alpha Smart, graphic organizer (Context Clues Place Mat), etc. </a:t>
            </a:r>
          </a:p>
          <a:p>
            <a:pPr>
              <a:spcBef>
                <a:spcPts val="0"/>
              </a:spcBef>
            </a:pPr>
            <a:endParaRPr lang="en-US" sz="1900" i="1" dirty="0">
              <a:solidFill>
                <a:srgbClr val="0070C0"/>
              </a:solidFill>
              <a:latin typeface="Arial" pitchFamily="34" charset="0"/>
              <a:cs typeface="Arial" pitchFamily="34" charset="0"/>
            </a:endParaRPr>
          </a:p>
          <a:p>
            <a:pPr>
              <a:spcBef>
                <a:spcPts val="0"/>
              </a:spcBef>
            </a:pPr>
            <a:r>
              <a:rPr lang="en-US" sz="1900" b="1" dirty="0">
                <a:latin typeface="Arial" pitchFamily="34" charset="0"/>
                <a:cs typeface="Arial" pitchFamily="34" charset="0"/>
              </a:rPr>
              <a:t>Multiple Means of Engagement </a:t>
            </a:r>
            <a:r>
              <a:rPr lang="en-US" sz="1900" dirty="0">
                <a:latin typeface="Arial" pitchFamily="34" charset="0"/>
                <a:cs typeface="Arial" pitchFamily="34" charset="0"/>
              </a:rPr>
              <a:t>give learners various ways of acquiring information and knowledge and provide options for comprehension by the highlighting of critical features</a:t>
            </a:r>
            <a:r>
              <a:rPr lang="en-US" sz="1900" dirty="0" smtClean="0">
                <a:latin typeface="Arial" pitchFamily="34" charset="0"/>
                <a:cs typeface="Arial" pitchFamily="34" charset="0"/>
              </a:rPr>
              <a:t>.  </a:t>
            </a:r>
            <a:r>
              <a:rPr lang="en-US" sz="1900" b="1" dirty="0" smtClean="0">
                <a:latin typeface="Arial" pitchFamily="34" charset="0"/>
                <a:cs typeface="Arial" pitchFamily="34" charset="0"/>
              </a:rPr>
              <a:t>For example</a:t>
            </a:r>
            <a:r>
              <a:rPr lang="en-US" sz="1900" dirty="0" smtClean="0">
                <a:latin typeface="Arial" pitchFamily="34" charset="0"/>
                <a:cs typeface="Arial" pitchFamily="34" charset="0"/>
              </a:rPr>
              <a:t>:</a:t>
            </a:r>
            <a:r>
              <a:rPr lang="en-US" sz="1900" dirty="0"/>
              <a:t> Have students work in small groups and use on-line versions of the text.  Ensure each student is actively involved in his/her partnership. </a:t>
            </a:r>
            <a:endParaRPr lang="en-US" sz="1900" dirty="0">
              <a:latin typeface="Arial" pitchFamily="34" charset="0"/>
              <a:cs typeface="Arial" pitchFamily="34" charset="0"/>
            </a:endParaRPr>
          </a:p>
          <a:p>
            <a:pPr marL="109722">
              <a:spcBef>
                <a:spcPts val="400"/>
              </a:spcBef>
              <a:buClr>
                <a:schemeClr val="accent1"/>
              </a:buClr>
              <a:buSzPct val="68000"/>
              <a:defRPr/>
            </a:pPr>
            <a:endParaRPr lang="en-US" sz="1200" dirty="0">
              <a:latin typeface="Arial" pitchFamily="34" charset="0"/>
              <a:cs typeface="Arial" pitchFamily="34" charset="0"/>
            </a:endParaRPr>
          </a:p>
          <a:p>
            <a:pPr lvl="1">
              <a:spcBef>
                <a:spcPts val="400"/>
              </a:spcBef>
              <a:buClr>
                <a:schemeClr val="accent1"/>
              </a:buClr>
              <a:buSzPct val="68000"/>
              <a:buFont typeface="Wingdings" pitchFamily="2" charset="2"/>
              <a:buChar char="Ø"/>
              <a:defRPr/>
            </a:pPr>
            <a:endParaRPr lang="en-US" sz="1200" b="1" i="1" dirty="0" smtClean="0"/>
          </a:p>
          <a:p>
            <a:pPr marL="0" indent="0">
              <a:buNone/>
            </a:pPr>
            <a:endParaRPr lang="en-US" dirty="0"/>
          </a:p>
        </p:txBody>
      </p:sp>
    </p:spTree>
    <p:extLst>
      <p:ext uri="{BB962C8B-B14F-4D97-AF65-F5344CB8AC3E}">
        <p14:creationId xmlns:p14="http://schemas.microsoft.com/office/powerpoint/2010/main" val="14651513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pPr lvl="0" algn="l"/>
            <a:r>
              <a:rPr lang="en-US" dirty="0" smtClean="0">
                <a:effectLst>
                  <a:outerShdw blurRad="31750" dist="25400" dir="5400000" algn="tl" rotWithShape="0">
                    <a:srgbClr val="000000">
                      <a:alpha val="25000"/>
                    </a:srgbClr>
                  </a:outerShdw>
                </a:effectLst>
              </a:rPr>
              <a:t/>
            </a:r>
            <a:br>
              <a:rPr lang="en-US" dirty="0" smtClean="0">
                <a:effectLst>
                  <a:outerShdw blurRad="31750" dist="25400" dir="5400000" algn="tl" rotWithShape="0">
                    <a:srgbClr val="000000">
                      <a:alpha val="25000"/>
                    </a:srgbClr>
                  </a:outerShdw>
                </a:effectLst>
              </a:rPr>
            </a:br>
            <a:r>
              <a:rPr lang="en-US" sz="3100" dirty="0" smtClean="0">
                <a:effectLst>
                  <a:outerShdw blurRad="31750" dist="25400" dir="5400000" algn="tl" rotWithShape="0">
                    <a:srgbClr val="000000">
                      <a:alpha val="25000"/>
                    </a:srgbClr>
                  </a:outerShdw>
                </a:effectLst>
              </a:rPr>
              <a:t>The UDL lessons show how to modify </a:t>
            </a:r>
            <a:r>
              <a:rPr lang="en-US" sz="3100" dirty="0">
                <a:effectLst>
                  <a:outerShdw blurRad="31750" dist="25400" dir="5400000" algn="tl" rotWithShape="0">
                    <a:srgbClr val="000000">
                      <a:alpha val="25000"/>
                    </a:srgbClr>
                  </a:outerShdw>
                </a:effectLst>
              </a:rPr>
              <a:t>and or </a:t>
            </a:r>
            <a:r>
              <a:rPr lang="en-US" sz="3100" dirty="0" smtClean="0">
                <a:effectLst>
                  <a:outerShdw blurRad="31750" dist="25400" dir="5400000" algn="tl" rotWithShape="0">
                    <a:srgbClr val="000000">
                      <a:alpha val="25000"/>
                    </a:srgbClr>
                  </a:outerShdw>
                </a:effectLst>
              </a:rPr>
              <a:t>adapt for both  </a:t>
            </a:r>
            <a:r>
              <a:rPr lang="en-US" sz="3100" dirty="0">
                <a:effectLst>
                  <a:outerShdw blurRad="31750" dist="25400" dir="5400000" algn="tl" rotWithShape="0">
                    <a:srgbClr val="000000">
                      <a:alpha val="25000"/>
                    </a:srgbClr>
                  </a:outerShdw>
                </a:effectLst>
              </a:rPr>
              <a:t>Emerging Readers and Emerging Communicators</a:t>
            </a:r>
            <a:br>
              <a:rPr lang="en-US" sz="3100" dirty="0">
                <a:effectLst>
                  <a:outerShdw blurRad="31750" dist="25400" dir="5400000" algn="tl" rotWithShape="0">
                    <a:srgbClr val="000000">
                      <a:alpha val="25000"/>
                    </a:srgbClr>
                  </a:outerShdw>
                </a:effectLst>
              </a:rPr>
            </a:br>
            <a:endParaRPr lang="en-US" sz="3100" dirty="0"/>
          </a:p>
        </p:txBody>
      </p:sp>
      <p:sp>
        <p:nvSpPr>
          <p:cNvPr id="3" name="Text Placeholder 2"/>
          <p:cNvSpPr>
            <a:spLocks noGrp="1"/>
          </p:cNvSpPr>
          <p:nvPr>
            <p:ph type="body" idx="1"/>
          </p:nvPr>
        </p:nvSpPr>
        <p:spPr/>
        <p:txBody>
          <a:bodyPr/>
          <a:lstStyle/>
          <a:p>
            <a:r>
              <a:rPr lang="en-US" dirty="0" smtClean="0"/>
              <a:t>Emerging Readers</a:t>
            </a:r>
            <a:endParaRPr lang="en-US" dirty="0"/>
          </a:p>
        </p:txBody>
      </p:sp>
      <p:sp>
        <p:nvSpPr>
          <p:cNvPr id="5" name="Text Placeholder 4"/>
          <p:cNvSpPr>
            <a:spLocks noGrp="1"/>
          </p:cNvSpPr>
          <p:nvPr>
            <p:ph type="body" sz="quarter" idx="3"/>
          </p:nvPr>
        </p:nvSpPr>
        <p:spPr/>
        <p:txBody>
          <a:bodyPr/>
          <a:lstStyle/>
          <a:p>
            <a:r>
              <a:rPr lang="en-US" dirty="0" smtClean="0"/>
              <a:t>Emerging Communicators</a:t>
            </a:r>
            <a:endParaRPr lang="en-US" dirty="0"/>
          </a:p>
        </p:txBody>
      </p:sp>
      <p:sp>
        <p:nvSpPr>
          <p:cNvPr id="6" name="Content Placeholder 5"/>
          <p:cNvSpPr>
            <a:spLocks noGrp="1"/>
          </p:cNvSpPr>
          <p:nvPr>
            <p:ph sz="quarter" idx="4"/>
          </p:nvPr>
        </p:nvSpPr>
        <p:spPr>
          <a:xfrm>
            <a:off x="4645025" y="2174874"/>
            <a:ext cx="4041775" cy="4225925"/>
          </a:xfrm>
        </p:spPr>
        <p:txBody>
          <a:bodyPr/>
          <a:lstStyle/>
          <a:p>
            <a:pPr marL="0" indent="0">
              <a:buNone/>
            </a:pPr>
            <a:r>
              <a:rPr lang="en-US" dirty="0" smtClean="0"/>
              <a:t>A student who inconsistently uses </a:t>
            </a:r>
            <a:r>
              <a:rPr lang="en-US" dirty="0"/>
              <a:t>a</a:t>
            </a:r>
            <a:r>
              <a:rPr lang="en-US" dirty="0" smtClean="0"/>
              <a:t> communication system</a:t>
            </a:r>
          </a:p>
          <a:p>
            <a:pPr marL="0" indent="0">
              <a:buNone/>
            </a:pPr>
            <a:r>
              <a:rPr lang="en-US" sz="2000" dirty="0" smtClean="0"/>
              <a:t>For example: Provide the student </a:t>
            </a:r>
            <a:r>
              <a:rPr lang="en-US" sz="2000" dirty="0" smtClean="0">
                <a:ea typeface="Arial Unicode MS" pitchFamily="34" charset="-128"/>
                <a:cs typeface="Times New Roman" pitchFamily="18" charset="0"/>
              </a:rPr>
              <a:t>with </a:t>
            </a:r>
            <a:r>
              <a:rPr lang="en-US" sz="2000" dirty="0" err="1">
                <a:ea typeface="Arial Unicode MS" pitchFamily="34" charset="-128"/>
                <a:cs typeface="Times New Roman" pitchFamily="18" charset="0"/>
              </a:rPr>
              <a:t>manipulatives</a:t>
            </a:r>
            <a:r>
              <a:rPr lang="en-US" sz="2000" dirty="0">
                <a:ea typeface="Arial Unicode MS" pitchFamily="34" charset="-128"/>
                <a:cs typeface="Times New Roman" pitchFamily="18" charset="0"/>
              </a:rPr>
              <a:t> </a:t>
            </a:r>
            <a:r>
              <a:rPr lang="en-US" sz="2000" dirty="0" smtClean="0">
                <a:ea typeface="Arial Unicode MS" pitchFamily="34" charset="-128"/>
                <a:cs typeface="Times New Roman" pitchFamily="18" charset="0"/>
              </a:rPr>
              <a:t>and or tactile representation for each key word or detail that is consistent with the student’s mode of communication . **As </a:t>
            </a:r>
            <a:r>
              <a:rPr lang="en-US" sz="2000" dirty="0">
                <a:ea typeface="Arial Unicode MS" pitchFamily="34" charset="-128"/>
                <a:cs typeface="Times New Roman" pitchFamily="18" charset="0"/>
              </a:rPr>
              <a:t>students work in small groups or pairs, ensure they have a means for gaining their group members’ or partner’s attention and a means for contributing to the discussion</a:t>
            </a:r>
            <a:endParaRPr lang="en-US" sz="2000" dirty="0"/>
          </a:p>
        </p:txBody>
      </p:sp>
      <p:sp>
        <p:nvSpPr>
          <p:cNvPr id="7" name="Content Placeholder 6"/>
          <p:cNvSpPr>
            <a:spLocks noGrp="1"/>
          </p:cNvSpPr>
          <p:nvPr>
            <p:ph sz="half" idx="2"/>
          </p:nvPr>
        </p:nvSpPr>
        <p:spPr/>
        <p:txBody>
          <a:bodyPr/>
          <a:lstStyle/>
          <a:p>
            <a:pPr marL="0" indent="0">
              <a:buNone/>
            </a:pPr>
            <a:r>
              <a:rPr lang="en-US" dirty="0" smtClean="0"/>
              <a:t>A student who consistently uses words, pictures and or tactile representations</a:t>
            </a:r>
          </a:p>
          <a:p>
            <a:pPr marL="0" indent="0">
              <a:buNone/>
            </a:pPr>
            <a:r>
              <a:rPr lang="en-US" sz="2000" dirty="0" smtClean="0"/>
              <a:t>For example:  </a:t>
            </a:r>
            <a:r>
              <a:rPr lang="en-US" sz="2000" dirty="0" smtClean="0">
                <a:ea typeface="Arial Unicode MS" pitchFamily="34" charset="-128"/>
                <a:cs typeface="Times New Roman" pitchFamily="18" charset="0"/>
              </a:rPr>
              <a:t>Provide </a:t>
            </a:r>
            <a:r>
              <a:rPr lang="en-US" sz="2000" dirty="0">
                <a:ea typeface="Arial Unicode MS" pitchFamily="34" charset="-128"/>
                <a:cs typeface="Times New Roman" pitchFamily="18" charset="0"/>
              </a:rPr>
              <a:t>picture and/or tactile representations of relevant vocabulary, paired with the written word, each time a salient concept/vocabulary word </a:t>
            </a:r>
            <a:r>
              <a:rPr lang="en-US" sz="2000" dirty="0" smtClean="0">
                <a:ea typeface="Arial Unicode MS" pitchFamily="34" charset="-128"/>
                <a:cs typeface="Times New Roman" pitchFamily="18" charset="0"/>
              </a:rPr>
              <a:t>is </a:t>
            </a:r>
            <a:r>
              <a:rPr lang="en-US" sz="2000" dirty="0">
                <a:ea typeface="Arial Unicode MS" pitchFamily="34" charset="-128"/>
                <a:cs typeface="Times New Roman" pitchFamily="18" charset="0"/>
              </a:rPr>
              <a:t>mentioned during the presentation or discussion, as well as the meanings of each word.</a:t>
            </a:r>
            <a:endParaRPr lang="en-US" sz="2000" dirty="0" smtClean="0"/>
          </a:p>
          <a:p>
            <a:pPr marL="0" indent="0">
              <a:buNone/>
            </a:pPr>
            <a:endParaRPr lang="en-US" dirty="0"/>
          </a:p>
        </p:txBody>
      </p:sp>
    </p:spTree>
    <p:extLst>
      <p:ext uri="{BB962C8B-B14F-4D97-AF65-F5344CB8AC3E}">
        <p14:creationId xmlns:p14="http://schemas.microsoft.com/office/powerpoint/2010/main" val="8283168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3600" b="1" dirty="0" smtClean="0"/>
              <a:t>NCSC UDL Unit Concept Reinforcement Activity for Mathematics and ELA</a:t>
            </a:r>
            <a:r>
              <a:rPr lang="en-US" dirty="0" smtClean="0"/>
              <a:t/>
            </a:r>
            <a:br>
              <a:rPr lang="en-US" dirty="0" smtClean="0"/>
            </a:br>
            <a:endParaRPr lang="en-US" dirty="0"/>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r>
              <a:rPr lang="en-US" i="1" dirty="0" smtClean="0"/>
              <a:t>If </a:t>
            </a:r>
            <a:r>
              <a:rPr lang="en-US" i="1" dirty="0"/>
              <a:t>the student has not had experience (or has had very little experience) with a</a:t>
            </a:r>
            <a:r>
              <a:rPr lang="en-US" i="1" dirty="0" smtClean="0"/>
              <a:t> concept or needs a review, </a:t>
            </a:r>
            <a:r>
              <a:rPr lang="en-US" i="1" dirty="0"/>
              <a:t>it might be helpful to provide instruction using this Concept Reinforcement Activity (CRA) before the Introduction to Lesson </a:t>
            </a:r>
            <a:r>
              <a:rPr lang="en-US" i="1" dirty="0" smtClean="0"/>
              <a:t>1 and Lesson 3. </a:t>
            </a:r>
          </a:p>
          <a:p>
            <a:pPr lvl="1"/>
            <a:r>
              <a:rPr lang="en-US" i="1" dirty="0" smtClean="0"/>
              <a:t> </a:t>
            </a:r>
            <a:r>
              <a:rPr lang="en-US" i="1" dirty="0"/>
              <a:t>Just as with any other student, it is unlikely that he/she will learn this concept or skill after being instructed only once so you can provide </a:t>
            </a:r>
            <a:r>
              <a:rPr lang="en-US" i="1" dirty="0" smtClean="0"/>
              <a:t>the activity </a:t>
            </a:r>
            <a:r>
              <a:rPr lang="en-US" i="1" dirty="0"/>
              <a:t>at other times during the unit.  </a:t>
            </a:r>
            <a:endParaRPr lang="en-US" i="1" dirty="0" smtClean="0"/>
          </a:p>
          <a:p>
            <a:pPr lvl="1"/>
            <a:r>
              <a:rPr lang="en-US" i="1" dirty="0"/>
              <a:t>D</a:t>
            </a:r>
            <a:r>
              <a:rPr lang="en-US" i="1" dirty="0" smtClean="0"/>
              <a:t>o </a:t>
            </a:r>
            <a:r>
              <a:rPr lang="en-US" i="1" dirty="0"/>
              <a:t>not expect or require mastery of this CRA before the student takes part in the unit.  </a:t>
            </a:r>
            <a:endParaRPr lang="en-US" i="1" dirty="0" smtClean="0"/>
          </a:p>
          <a:p>
            <a:pPr lvl="1"/>
            <a:r>
              <a:rPr lang="en-US" i="1" dirty="0" smtClean="0"/>
              <a:t>The </a:t>
            </a:r>
            <a:r>
              <a:rPr lang="en-US" i="1" dirty="0"/>
              <a:t>CRA is supplemental instruction and should only be provided </a:t>
            </a:r>
            <a:r>
              <a:rPr lang="en-US" b="1" i="1" dirty="0"/>
              <a:t>in addition to </a:t>
            </a:r>
            <a:r>
              <a:rPr lang="en-US" i="1" dirty="0"/>
              <a:t>the instruction in the unit; it does not take the place of the unit.</a:t>
            </a:r>
            <a:endParaRPr lang="en-US" dirty="0"/>
          </a:p>
          <a:p>
            <a:endParaRPr lang="en-US" dirty="0"/>
          </a:p>
        </p:txBody>
      </p:sp>
    </p:spTree>
    <p:extLst>
      <p:ext uri="{BB962C8B-B14F-4D97-AF65-F5344CB8AC3E}">
        <p14:creationId xmlns:p14="http://schemas.microsoft.com/office/powerpoint/2010/main" val="17268112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                                </a:t>
            </a:r>
          </a:p>
          <a:p>
            <a:pPr marL="0" indent="0">
              <a:buNone/>
            </a:pPr>
            <a:r>
              <a:rPr lang="en-US" dirty="0"/>
              <a:t> </a:t>
            </a:r>
            <a:r>
              <a:rPr lang="en-US" dirty="0" smtClean="0"/>
              <a:t>                                </a:t>
            </a:r>
            <a:endParaRPr lang="en-US" dirty="0"/>
          </a:p>
        </p:txBody>
      </p:sp>
      <p:pic>
        <p:nvPicPr>
          <p:cNvPr id="1027" name="Picture 3" descr="FILE"/>
          <p:cNvPicPr>
            <a:picLocks noChangeAspect="1" noChangeArrowheads="1"/>
          </p:cNvPicPr>
          <p:nvPr/>
        </p:nvPicPr>
        <p:blipFill>
          <a:blip r:embed="rId3" cstate="print">
            <a:extLst>
              <a:ext uri="{28A0092B-C50C-407E-A947-70E740481C1C}">
                <a14:useLocalDpi xmlns:a14="http://schemas.microsoft.com/office/drawing/2010/main" val="0"/>
              </a:ext>
            </a:extLst>
          </a:blip>
          <a:srcRect t="9593" b="9593"/>
          <a:stretch>
            <a:fillRect/>
          </a:stretch>
        </p:blipFill>
        <p:spPr bwMode="auto">
          <a:xfrm>
            <a:off x="108508800" y="107368975"/>
            <a:ext cx="2838450" cy="2492375"/>
          </a:xfrm>
          <a:prstGeom prst="rect">
            <a:avLst/>
          </a:prstGeom>
          <a:noFill/>
          <a:ln w="76200" algn="in">
            <a:solidFill>
              <a:srgbClr val="CD99CD"/>
            </a:solidFill>
            <a:prstDash val="lgDash"/>
            <a:miter lim="800000"/>
            <a:headEnd/>
            <a:tailEnd/>
          </a:ln>
          <a:effectLst>
            <a:outerShdw dist="99190" dir="3011666" algn="ctr" rotWithShape="0">
              <a:srgbClr val="B2B2B2">
                <a:alpha val="50000"/>
              </a:srgbClr>
            </a:outerShdw>
          </a:effectLst>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08432600" y="107280075"/>
            <a:ext cx="3009900" cy="2676525"/>
          </a:xfrm>
          <a:prstGeom prst="rect">
            <a:avLst/>
          </a:prstGeom>
          <a:noFill/>
          <a:ln w="31750" algn="in">
            <a:solidFill>
              <a:srgbClr val="4F81BD"/>
            </a:solidFill>
            <a:prstDash val="lgDash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AutoShape 5"/>
          <p:cNvSpPr>
            <a:spLocks noChangeArrowheads="1"/>
          </p:cNvSpPr>
          <p:nvPr/>
        </p:nvSpPr>
        <p:spPr bwMode="auto">
          <a:xfrm>
            <a:off x="105490963" y="107588050"/>
            <a:ext cx="2686050" cy="2038350"/>
          </a:xfrm>
          <a:prstGeom prst="roundRect">
            <a:avLst>
              <a:gd name="adj" fmla="val 16667"/>
            </a:avLst>
          </a:prstGeom>
          <a:solidFill>
            <a:srgbClr val="FFFFFF"/>
          </a:solidFill>
          <a:ln w="31750"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AutoShape 6"/>
          <p:cNvSpPr>
            <a:spLocks noChangeArrowheads="1"/>
          </p:cNvSpPr>
          <p:nvPr/>
        </p:nvSpPr>
        <p:spPr bwMode="auto">
          <a:xfrm>
            <a:off x="111663163" y="107435650"/>
            <a:ext cx="2686050" cy="2038350"/>
          </a:xfrm>
          <a:prstGeom prst="roundRect">
            <a:avLst>
              <a:gd name="adj" fmla="val 16667"/>
            </a:avLst>
          </a:prstGeom>
          <a:solidFill>
            <a:srgbClr val="FFFFFF"/>
          </a:solidFill>
          <a:ln w="31750" algn="in">
            <a:solidFill>
              <a:srgbClr val="92D05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31" name="Picture 7" descr="&lt;EMPTY&g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89438" y="111105950"/>
            <a:ext cx="3711575" cy="2328863"/>
          </a:xfrm>
          <a:prstGeom prst="rect">
            <a:avLst/>
          </a:prstGeom>
          <a:noFill/>
          <a:ln w="76200" algn="in">
            <a:solidFill>
              <a:srgbClr val="CD99CD"/>
            </a:solidFill>
            <a:prstDash val="lgDash"/>
            <a:miter lim="800000"/>
            <a:headEnd/>
            <a:tailEnd/>
          </a:ln>
          <a:effectLst>
            <a:outerShdw dist="99190" dir="3011666" algn="ctr" rotWithShape="0">
              <a:srgbClr val="B2B2B2">
                <a:alpha val="50000"/>
              </a:srgbClr>
            </a:outerShdw>
          </a:effectLst>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105829100" y="111009113"/>
            <a:ext cx="4038600" cy="2538412"/>
          </a:xfrm>
          <a:prstGeom prst="rect">
            <a:avLst/>
          </a:prstGeom>
          <a:noFill/>
          <a:ln w="31750" algn="in">
            <a:solidFill>
              <a:srgbClr val="4F81BD"/>
            </a:solidFill>
            <a:prstDash val="lgDash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9"/>
          <p:cNvSpPr txBox="1">
            <a:spLocks noChangeArrowheads="1"/>
          </p:cNvSpPr>
          <p:nvPr/>
        </p:nvSpPr>
        <p:spPr bwMode="auto">
          <a:xfrm>
            <a:off x="105778300" y="106519663"/>
            <a:ext cx="2662238"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  Clues </a:t>
            </a:r>
            <a:r>
              <a:rPr kumimoji="0" lang="en-US" sz="1000" b="0" i="1" u="none" strike="noStrike" cap="none" normalizeH="0" baseline="0" smtClean="0">
                <a:ln>
                  <a:noFill/>
                </a:ln>
                <a:solidFill>
                  <a:srgbClr val="000000"/>
                </a:solidFill>
                <a:effectLst/>
                <a:latin typeface="Calibri" pitchFamily="34" charset="0"/>
                <a:cs typeface="Arial" pitchFamily="34" charset="0"/>
              </a:rPr>
              <a:t>before </a:t>
            </a:r>
            <a:r>
              <a:rPr kumimoji="0" lang="en-US" sz="1000" b="0" i="0" u="none" strike="noStrike" cap="none" normalizeH="0" baseline="0" smtClean="0">
                <a:ln>
                  <a:noFill/>
                </a:ln>
                <a:solidFill>
                  <a:srgbClr val="000000"/>
                </a:solidFill>
                <a:effectLst/>
                <a:latin typeface="Calibri" pitchFamily="34" charset="0"/>
                <a:cs typeface="Arial" pitchFamily="34" charset="0"/>
              </a:rPr>
              <a:t>the unfamiliar word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0"/>
          <p:cNvSpPr txBox="1">
            <a:spLocks noChangeArrowheads="1"/>
          </p:cNvSpPr>
          <p:nvPr/>
        </p:nvSpPr>
        <p:spPr bwMode="auto">
          <a:xfrm>
            <a:off x="111721900" y="106513313"/>
            <a:ext cx="2193925" cy="166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      Clues </a:t>
            </a:r>
            <a:r>
              <a:rPr kumimoji="0" lang="en-US" sz="1000" b="0" i="1" u="none" strike="noStrike" cap="none" normalizeH="0" baseline="0" smtClean="0">
                <a:ln>
                  <a:noFill/>
                </a:ln>
                <a:solidFill>
                  <a:srgbClr val="000000"/>
                </a:solidFill>
                <a:effectLst/>
                <a:latin typeface="Calibri" pitchFamily="34" charset="0"/>
                <a:cs typeface="Arial" pitchFamily="34" charset="0"/>
              </a:rPr>
              <a:t>after</a:t>
            </a:r>
            <a:r>
              <a:rPr kumimoji="0" lang="en-US" sz="1000" b="0" i="0" u="none" strike="noStrike" cap="none" normalizeH="0" baseline="0" smtClean="0">
                <a:ln>
                  <a:noFill/>
                </a:ln>
                <a:solidFill>
                  <a:srgbClr val="000000"/>
                </a:solidFill>
                <a:effectLst/>
                <a:latin typeface="Calibri" pitchFamily="34" charset="0"/>
                <a:cs typeface="Arial" pitchFamily="34" charset="0"/>
              </a:rPr>
              <a:t> the unfamiliar word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11"/>
          <p:cNvSpPr txBox="1">
            <a:spLocks noChangeArrowheads="1"/>
          </p:cNvSpPr>
          <p:nvPr/>
        </p:nvSpPr>
        <p:spPr bwMode="auto">
          <a:xfrm>
            <a:off x="105956100" y="110782100"/>
            <a:ext cx="36576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Arial" pitchFamily="34" charset="0"/>
              </a:rPr>
              <a:t>Meaning of the unfamiliar word based on Context Clues above: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6" name="Picture 12" descr="&lt;EMPTY&g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640813" y="111093250"/>
            <a:ext cx="3711575" cy="2327275"/>
          </a:xfrm>
          <a:prstGeom prst="rect">
            <a:avLst/>
          </a:prstGeom>
          <a:noFill/>
          <a:ln w="76200" algn="in">
            <a:solidFill>
              <a:srgbClr val="CD99CD"/>
            </a:solidFill>
            <a:prstDash val="lgDash"/>
            <a:miter lim="800000"/>
            <a:headEnd/>
            <a:tailEnd/>
          </a:ln>
          <a:effectLst>
            <a:outerShdw dist="99190" dir="3011666" algn="ctr" rotWithShape="0">
              <a:srgbClr val="B2B2B2">
                <a:alpha val="50000"/>
              </a:srgbClr>
            </a:outerShdw>
          </a:effectLst>
          <a:extLst>
            <a:ext uri="{909E8E84-426E-40DD-AFC4-6F175D3DCCD1}">
              <a14:hiddenFill xmlns:a14="http://schemas.microsoft.com/office/drawing/2010/main">
                <a:solidFill>
                  <a:srgbClr val="FFFFFF"/>
                </a:solidFill>
              </a14:hiddenFill>
            </a:ext>
          </a:extLst>
        </p:spPr>
      </p:pic>
      <p:sp>
        <p:nvSpPr>
          <p:cNvPr id="11" name="Rectangle 13"/>
          <p:cNvSpPr>
            <a:spLocks noChangeArrowheads="1"/>
          </p:cNvSpPr>
          <p:nvPr/>
        </p:nvSpPr>
        <p:spPr bwMode="auto">
          <a:xfrm>
            <a:off x="110475713" y="110978950"/>
            <a:ext cx="4037012" cy="2538413"/>
          </a:xfrm>
          <a:prstGeom prst="rect">
            <a:avLst/>
          </a:prstGeom>
          <a:noFill/>
          <a:ln w="31750" algn="in">
            <a:solidFill>
              <a:srgbClr val="4F81BD"/>
            </a:solidFill>
            <a:prstDash val="lgDash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4"/>
          <p:cNvSpPr txBox="1">
            <a:spLocks noChangeArrowheads="1"/>
          </p:cNvSpPr>
          <p:nvPr/>
        </p:nvSpPr>
        <p:spPr bwMode="auto">
          <a:xfrm>
            <a:off x="110628113" y="110782100"/>
            <a:ext cx="38481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Arial" pitchFamily="34" charset="0"/>
              </a:rPr>
              <a:t>Meaning of the unfamiliar word based on Dictionary Entry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5"/>
          <p:cNvSpPr txBox="1">
            <a:spLocks noChangeArrowheads="1"/>
          </p:cNvSpPr>
          <p:nvPr/>
        </p:nvSpPr>
        <p:spPr bwMode="auto">
          <a:xfrm>
            <a:off x="112737900" y="114557175"/>
            <a:ext cx="182880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Arial" pitchFamily="34" charset="0"/>
              </a:rPr>
              <a:t>above: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40"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543350" y="108034138"/>
            <a:ext cx="2538413" cy="931862"/>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41"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755238" y="107957938"/>
            <a:ext cx="2506662" cy="92075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42"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28771">
            <a:off x="106502200" y="111813975"/>
            <a:ext cx="2801938" cy="11176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43"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52113">
            <a:off x="110590013" y="111666338"/>
            <a:ext cx="3805237" cy="1001712"/>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Text Box 20"/>
          <p:cNvSpPr txBox="1">
            <a:spLocks noChangeArrowheads="1"/>
          </p:cNvSpPr>
          <p:nvPr/>
        </p:nvSpPr>
        <p:spPr bwMode="auto">
          <a:xfrm>
            <a:off x="113217325" y="106314875"/>
            <a:ext cx="17684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Unit 1—Lesson 1—ER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45" name="Picture 2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388" y="-693738"/>
            <a:ext cx="9504363" cy="109807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1807601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latin typeface="Batang" pitchFamily="18" charset="-127"/>
                <a:ea typeface="Batang" pitchFamily="18" charset="-127"/>
              </a:rPr>
              <a:t>The Adventures of Tom Sawyer</a:t>
            </a:r>
            <a:endParaRPr lang="en-US" sz="7200" b="1" dirty="0">
              <a:latin typeface="Batang" pitchFamily="18" charset="-127"/>
              <a:ea typeface="Batang" pitchFamily="18" charset="-127"/>
            </a:endParaRPr>
          </a:p>
        </p:txBody>
      </p:sp>
      <p:sp>
        <p:nvSpPr>
          <p:cNvPr id="3" name="Subtitle 2"/>
          <p:cNvSpPr>
            <a:spLocks noGrp="1"/>
          </p:cNvSpPr>
          <p:nvPr>
            <p:ph type="subTitle" idx="4294967295"/>
          </p:nvPr>
        </p:nvSpPr>
        <p:spPr>
          <a:xfrm>
            <a:off x="5838825" y="2514600"/>
            <a:ext cx="3305175" cy="609600"/>
          </a:xfrm>
        </p:spPr>
        <p:txBody>
          <a:bodyPr>
            <a:normAutofit fontScale="85000" lnSpcReduction="10000"/>
          </a:bodyPr>
          <a:lstStyle/>
          <a:p>
            <a:r>
              <a:rPr lang="en-US" dirty="0" smtClean="0">
                <a:solidFill>
                  <a:schemeClr val="tx1"/>
                </a:solidFill>
                <a:latin typeface="Batang" pitchFamily="18" charset="-127"/>
                <a:ea typeface="Batang" pitchFamily="18" charset="-127"/>
              </a:rPr>
              <a:t>By: Mark Twain</a:t>
            </a:r>
            <a:endParaRPr lang="en-US" dirty="0">
              <a:solidFill>
                <a:schemeClr val="tx1"/>
              </a:solidFill>
              <a:latin typeface="Batang" pitchFamily="18" charset="-127"/>
              <a:ea typeface="Batang" pitchFamily="18" charset="-127"/>
            </a:endParaRPr>
          </a:p>
        </p:txBody>
      </p:sp>
      <p:sp>
        <p:nvSpPr>
          <p:cNvPr id="5" name="Rounded Rectangle 4"/>
          <p:cNvSpPr/>
          <p:nvPr/>
        </p:nvSpPr>
        <p:spPr>
          <a:xfrm>
            <a:off x="5638800" y="3200400"/>
            <a:ext cx="3352800" cy="33528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38801" y="3429000"/>
            <a:ext cx="3352799" cy="3077766"/>
          </a:xfrm>
          <a:prstGeom prst="rect">
            <a:avLst/>
          </a:prstGeom>
          <a:noFill/>
        </p:spPr>
        <p:txBody>
          <a:bodyPr wrap="square" rtlCol="0">
            <a:spAutoFit/>
          </a:bodyPr>
          <a:lstStyle/>
          <a:p>
            <a:pPr algn="ctr"/>
            <a:r>
              <a:rPr lang="en-US" dirty="0" smtClean="0">
                <a:solidFill>
                  <a:sysClr val="windowText" lastClr="000000"/>
                </a:solidFill>
              </a:rPr>
              <a:t>Look for opportunities for student interaction in the yellow box on each page.</a:t>
            </a:r>
          </a:p>
          <a:p>
            <a:pPr algn="ctr"/>
            <a:endParaRPr lang="en-US" sz="800" dirty="0">
              <a:solidFill>
                <a:sysClr val="windowText" lastClr="000000"/>
              </a:solidFill>
            </a:endParaRPr>
          </a:p>
          <a:p>
            <a:pPr algn="ctr"/>
            <a:r>
              <a:rPr lang="en-US" dirty="0" smtClean="0">
                <a:solidFill>
                  <a:sysClr val="windowText" lastClr="000000"/>
                </a:solidFill>
              </a:rPr>
              <a:t>Touching correct answers will animate the image. </a:t>
            </a:r>
            <a:r>
              <a:rPr lang="en-US" b="1" dirty="0" smtClean="0">
                <a:solidFill>
                  <a:sysClr val="windowText" lastClr="000000"/>
                </a:solidFill>
              </a:rPr>
              <a:t>Try this one:</a:t>
            </a:r>
          </a:p>
          <a:p>
            <a:pPr algn="ctr"/>
            <a:endParaRPr lang="en-US" b="1" dirty="0">
              <a:solidFill>
                <a:sysClr val="windowText" lastClr="000000"/>
              </a:solidFill>
            </a:endParaRPr>
          </a:p>
          <a:p>
            <a:pPr algn="ctr"/>
            <a:endParaRPr lang="en-US" b="1" dirty="0" smtClean="0">
              <a:solidFill>
                <a:sysClr val="windowText" lastClr="000000"/>
              </a:solidFill>
            </a:endParaRPr>
          </a:p>
          <a:p>
            <a:pPr algn="ctr"/>
            <a:endParaRPr lang="en-US" b="1" dirty="0">
              <a:solidFill>
                <a:sysClr val="windowText" lastClr="000000"/>
              </a:solidFill>
            </a:endParaRPr>
          </a:p>
          <a:p>
            <a:pPr algn="ctr"/>
            <a:endParaRPr lang="en-US" b="1" dirty="0" smtClean="0">
              <a:solidFill>
                <a:sysClr val="windowText" lastClr="000000"/>
              </a:solidFill>
            </a:endParaRPr>
          </a:p>
          <a:p>
            <a:pPr algn="ctr"/>
            <a:endParaRPr lang="en-US" sz="1200" dirty="0" smtClean="0">
              <a:solidFill>
                <a:sysClr val="windowText" lastClr="000000"/>
              </a:solidFill>
            </a:endParaRPr>
          </a:p>
          <a:p>
            <a:pPr algn="ctr"/>
            <a:r>
              <a:rPr lang="en-US" sz="1200" dirty="0" smtClean="0">
                <a:solidFill>
                  <a:sysClr val="windowText" lastClr="000000"/>
                </a:solidFill>
              </a:rPr>
              <a:t>(</a:t>
            </a:r>
            <a:r>
              <a:rPr lang="en-US" sz="1200" dirty="0">
                <a:solidFill>
                  <a:sysClr val="windowText" lastClr="000000"/>
                </a:solidFill>
              </a:rPr>
              <a:t>Make sure </a:t>
            </a:r>
            <a:r>
              <a:rPr lang="en-US" sz="1200" dirty="0" smtClean="0">
                <a:solidFill>
                  <a:sysClr val="windowText" lastClr="000000"/>
                </a:solidFill>
              </a:rPr>
              <a:t>your volume </a:t>
            </a:r>
            <a:r>
              <a:rPr lang="en-US" sz="1200" dirty="0">
                <a:solidFill>
                  <a:sysClr val="windowText" lastClr="000000"/>
                </a:solidFill>
              </a:rPr>
              <a:t>is </a:t>
            </a:r>
            <a:r>
              <a:rPr lang="en-US" sz="1200" dirty="0" smtClean="0">
                <a:solidFill>
                  <a:sysClr val="windowText" lastClr="000000"/>
                </a:solidFill>
              </a:rPr>
              <a:t>on.) </a:t>
            </a:r>
            <a:endParaRPr lang="en-US" sz="1200" b="1" dirty="0">
              <a:solidFill>
                <a:sysClr val="windowText" lastClr="000000"/>
              </a:solidFill>
            </a:endParaRPr>
          </a:p>
        </p:txBody>
      </p:sp>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4127" y="5029200"/>
            <a:ext cx="1088147" cy="1098084"/>
          </a:xfrm>
          <a:prstGeom prst="rect">
            <a:avLst/>
          </a:prstGeom>
          <a:scene3d>
            <a:camera prst="orthographicFront"/>
            <a:lightRig rig="threePt" dir="t"/>
          </a:scene3d>
          <a:sp3d>
            <a:bevelT w="165100" prst="coolSlant"/>
          </a:sp3d>
        </p:spPr>
      </p:pic>
      <p:grpSp>
        <p:nvGrpSpPr>
          <p:cNvPr id="8" name="Group 7"/>
          <p:cNvGrpSpPr/>
          <p:nvPr/>
        </p:nvGrpSpPr>
        <p:grpSpPr>
          <a:xfrm>
            <a:off x="8214514" y="228600"/>
            <a:ext cx="762000" cy="762000"/>
            <a:chOff x="7924800" y="1447800"/>
            <a:chExt cx="762000" cy="762000"/>
          </a:xfrm>
        </p:grpSpPr>
        <p:sp>
          <p:nvSpPr>
            <p:cNvPr id="9" name="Oval 8"/>
            <p:cNvSpPr/>
            <p:nvPr/>
          </p:nvSpPr>
          <p:spPr>
            <a:xfrm>
              <a:off x="7924800" y="1447800"/>
              <a:ext cx="762000" cy="762000"/>
            </a:xfrm>
            <a:prstGeom prst="ellipse">
              <a:avLst/>
            </a:prstGeom>
            <a:solidFill>
              <a:schemeClr val="accent3">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8264742" y="1971020"/>
              <a:ext cx="117258" cy="162580"/>
            </a:xfrm>
            <a:prstGeom prst="rightArrow">
              <a:avLst/>
            </a:prstGeom>
            <a:solidFill>
              <a:schemeClr val="accent3">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 action="ppaction://hlinkshowjump?jump=nextslide"/>
            </p:cNvPr>
            <p:cNvSpPr txBox="1"/>
            <p:nvPr/>
          </p:nvSpPr>
          <p:spPr>
            <a:xfrm>
              <a:off x="7924800" y="1447800"/>
              <a:ext cx="762000" cy="738664"/>
            </a:xfrm>
            <a:prstGeom prst="rect">
              <a:avLst/>
            </a:prstGeom>
            <a:noFill/>
          </p:spPr>
          <p:txBody>
            <a:bodyPr wrap="square" rtlCol="0">
              <a:spAutoFit/>
            </a:bodyPr>
            <a:lstStyle/>
            <a:p>
              <a:pPr algn="ctr"/>
              <a:r>
                <a:rPr lang="en-US" sz="1400" dirty="0" smtClean="0">
                  <a:solidFill>
                    <a:schemeClr val="bg1">
                      <a:lumMod val="50000"/>
                    </a:schemeClr>
                  </a:solidFill>
                </a:rPr>
                <a:t>Next</a:t>
              </a:r>
              <a:r>
                <a:rPr lang="en-US" sz="1400" dirty="0" smtClean="0"/>
                <a:t> </a:t>
              </a:r>
              <a:r>
                <a:rPr lang="en-US" sz="1400" dirty="0" smtClean="0">
                  <a:solidFill>
                    <a:schemeClr val="bg1">
                      <a:lumMod val="50000"/>
                    </a:schemeClr>
                  </a:solidFill>
                </a:rPr>
                <a:t>page</a:t>
              </a:r>
            </a:p>
            <a:p>
              <a:pPr algn="ctr"/>
              <a:endParaRPr lang="en-US" sz="1400" dirty="0">
                <a:solidFill>
                  <a:schemeClr val="bg1">
                    <a:lumMod val="50000"/>
                  </a:schemeClr>
                </a:solidFill>
              </a:endParaRPr>
            </a:p>
          </p:txBody>
        </p:sp>
      </p:grpSp>
      <p:sp>
        <p:nvSpPr>
          <p:cNvPr id="12" name="Title 1"/>
          <p:cNvSpPr txBox="1">
            <a:spLocks/>
          </p:cNvSpPr>
          <p:nvPr/>
        </p:nvSpPr>
        <p:spPr>
          <a:xfrm>
            <a:off x="0" y="3200400"/>
            <a:ext cx="4648200" cy="3352800"/>
          </a:xfrm>
          <a:prstGeom prst="rect">
            <a:avLst/>
          </a:prstGeom>
          <a:solidFill>
            <a:schemeClr val="bg1"/>
          </a:solidFill>
          <a:ln>
            <a:solidFill>
              <a:schemeClr val="tx1"/>
            </a:solidFill>
          </a:ln>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3600" dirty="0">
              <a:latin typeface="Batang" pitchFamily="18" charset="-127"/>
              <a:ea typeface="Batang" pitchFamily="18" charset="-127"/>
            </a:endParaRPr>
          </a:p>
          <a:p>
            <a:pPr algn="r"/>
            <a:r>
              <a:rPr lang="en-US" sz="4100" b="1" dirty="0" smtClean="0">
                <a:latin typeface="Batang" pitchFamily="18" charset="-127"/>
                <a:ea typeface="Batang" pitchFamily="18" charset="-127"/>
              </a:rPr>
              <a:t>Chapter 32</a:t>
            </a:r>
          </a:p>
          <a:p>
            <a:pPr algn="l"/>
            <a:r>
              <a:rPr lang="en-US" sz="2600" dirty="0" smtClean="0">
                <a:latin typeface="Batang" pitchFamily="18" charset="-127"/>
                <a:ea typeface="Batang" pitchFamily="18" charset="-127"/>
              </a:rPr>
              <a:t>                        </a:t>
            </a:r>
          </a:p>
          <a:p>
            <a:pPr algn="l"/>
            <a:r>
              <a:rPr lang="en-US" sz="2600" dirty="0">
                <a:latin typeface="Batang" pitchFamily="18" charset="-127"/>
                <a:ea typeface="Batang" pitchFamily="18" charset="-127"/>
              </a:rPr>
              <a:t> </a:t>
            </a:r>
            <a:r>
              <a:rPr lang="en-US" sz="2600" dirty="0" smtClean="0">
                <a:latin typeface="Batang" pitchFamily="18" charset="-127"/>
                <a:ea typeface="Batang" pitchFamily="18" charset="-127"/>
              </a:rPr>
              <a:t>                                </a:t>
            </a:r>
            <a:r>
              <a:rPr lang="en-US" sz="3100" dirty="0" smtClean="0">
                <a:latin typeface="Batang" pitchFamily="18" charset="-127"/>
                <a:ea typeface="Batang" pitchFamily="18" charset="-127"/>
              </a:rPr>
              <a:t>Turn Out! </a:t>
            </a:r>
          </a:p>
          <a:p>
            <a:pPr algn="l"/>
            <a:r>
              <a:rPr lang="en-US" sz="3100" dirty="0" smtClean="0">
                <a:latin typeface="Batang" pitchFamily="18" charset="-127"/>
                <a:ea typeface="Batang" pitchFamily="18" charset="-127"/>
              </a:rPr>
              <a:t>                     They’re Found!</a:t>
            </a:r>
          </a:p>
          <a:p>
            <a:pPr algn="r"/>
            <a:endParaRPr lang="en-US" sz="3100" dirty="0">
              <a:latin typeface="Batang" pitchFamily="18" charset="-127"/>
              <a:ea typeface="Batang" pitchFamily="18" charset="-127"/>
            </a:endParaRPr>
          </a:p>
          <a:p>
            <a:pPr algn="r"/>
            <a:r>
              <a:rPr lang="en-US" sz="3100" dirty="0" smtClean="0">
                <a:latin typeface="Batang" pitchFamily="18" charset="-127"/>
                <a:ea typeface="Batang" pitchFamily="18" charset="-127"/>
              </a:rPr>
              <a:t>Excerpt     </a:t>
            </a:r>
            <a:endParaRPr lang="en-US" sz="3100" dirty="0">
              <a:latin typeface="Batang" pitchFamily="18" charset="-127"/>
              <a:ea typeface="Batang" pitchFamily="18" charset="-127"/>
            </a:endParaRPr>
          </a:p>
          <a:p>
            <a:pPr algn="r"/>
            <a:endParaRPr lang="en-US" sz="3600" dirty="0" smtClean="0">
              <a:latin typeface="Batang" pitchFamily="18" charset="-127"/>
              <a:ea typeface="Batang" pitchFamily="18" charset="-127"/>
            </a:endParaRPr>
          </a:p>
          <a:p>
            <a:pPr algn="r"/>
            <a:endParaRPr lang="en-US" sz="3600" dirty="0">
              <a:latin typeface="Batang" pitchFamily="18" charset="-127"/>
              <a:ea typeface="Batang" pitchFamily="18" charset="-127"/>
            </a:endParaRPr>
          </a:p>
          <a:p>
            <a:pPr algn="r"/>
            <a:r>
              <a:rPr lang="en-US" sz="3600" dirty="0" smtClean="0">
                <a:latin typeface="Batang" pitchFamily="18" charset="-127"/>
                <a:ea typeface="Batang" pitchFamily="18" charset="-127"/>
              </a:rPr>
              <a:t>  </a:t>
            </a:r>
            <a:endParaRPr lang="en-US" sz="3600" dirty="0">
              <a:latin typeface="Batang" pitchFamily="18" charset="-127"/>
              <a:ea typeface="Batang" pitchFamily="18" charset="-127"/>
            </a:endParaRPr>
          </a:p>
        </p:txBody>
      </p:sp>
      <p:pic>
        <p:nvPicPr>
          <p:cNvPr id="4" name="Picture 2" descr="http://upload.wikimedia.org/wikipedia/commons/thumb/1/1d/Tom_Sawyer_1876_frontispiece.jpg/200px-Tom_Sawyer_1876_frontispi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3581400"/>
            <a:ext cx="19050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146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882134"/>
            <a:ext cx="4800600" cy="369332"/>
          </a:xfrm>
          <a:prstGeom prst="rect">
            <a:avLst/>
          </a:prstGeom>
          <a:noFill/>
        </p:spPr>
        <p:txBody>
          <a:bodyPr wrap="square" rtlCol="0">
            <a:spAutoFit/>
          </a:bodyPr>
          <a:lstStyle/>
          <a:p>
            <a:endParaRPr lang="en-US" dirty="0"/>
          </a:p>
        </p:txBody>
      </p:sp>
      <p:sp>
        <p:nvSpPr>
          <p:cNvPr id="5" name="Rounded Rectangle 4"/>
          <p:cNvSpPr/>
          <p:nvPr/>
        </p:nvSpPr>
        <p:spPr>
          <a:xfrm>
            <a:off x="5715000" y="3429000"/>
            <a:ext cx="3352800" cy="33528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8214514" y="228600"/>
            <a:ext cx="762000" cy="762000"/>
            <a:chOff x="7924800" y="1447800"/>
            <a:chExt cx="762000" cy="762000"/>
          </a:xfrm>
        </p:grpSpPr>
        <p:sp>
          <p:nvSpPr>
            <p:cNvPr id="7" name="Oval 6"/>
            <p:cNvSpPr/>
            <p:nvPr/>
          </p:nvSpPr>
          <p:spPr>
            <a:xfrm>
              <a:off x="7924800" y="1447800"/>
              <a:ext cx="762000" cy="762000"/>
            </a:xfrm>
            <a:prstGeom prst="ellipse">
              <a:avLst/>
            </a:prstGeom>
            <a:solidFill>
              <a:schemeClr val="accent3">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8264742" y="1971020"/>
              <a:ext cx="117258" cy="162580"/>
            </a:xfrm>
            <a:prstGeom prst="rightArrow">
              <a:avLst/>
            </a:prstGeom>
            <a:solidFill>
              <a:schemeClr val="accent3">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 action="ppaction://hlinkshowjump?jump=nextslide"/>
            </p:cNvPr>
            <p:cNvSpPr txBox="1"/>
            <p:nvPr/>
          </p:nvSpPr>
          <p:spPr>
            <a:xfrm>
              <a:off x="7924800" y="1447800"/>
              <a:ext cx="762000" cy="738664"/>
            </a:xfrm>
            <a:prstGeom prst="rect">
              <a:avLst/>
            </a:prstGeom>
            <a:noFill/>
          </p:spPr>
          <p:txBody>
            <a:bodyPr wrap="square" rtlCol="0">
              <a:spAutoFit/>
            </a:bodyPr>
            <a:lstStyle/>
            <a:p>
              <a:pPr algn="ctr"/>
              <a:r>
                <a:rPr lang="en-US" sz="1400" dirty="0" smtClean="0">
                  <a:solidFill>
                    <a:schemeClr val="bg1">
                      <a:lumMod val="50000"/>
                    </a:schemeClr>
                  </a:solidFill>
                </a:rPr>
                <a:t>Next</a:t>
              </a:r>
              <a:r>
                <a:rPr lang="en-US" sz="1400" dirty="0" smtClean="0"/>
                <a:t> </a:t>
              </a:r>
              <a:r>
                <a:rPr lang="en-US" sz="1400" dirty="0" smtClean="0">
                  <a:solidFill>
                    <a:schemeClr val="bg1">
                      <a:lumMod val="50000"/>
                    </a:schemeClr>
                  </a:solidFill>
                </a:rPr>
                <a:t>page</a:t>
              </a:r>
            </a:p>
            <a:p>
              <a:pPr algn="ctr"/>
              <a:endParaRPr lang="en-US" sz="1400" dirty="0">
                <a:solidFill>
                  <a:schemeClr val="bg1">
                    <a:lumMod val="50000"/>
                  </a:schemeClr>
                </a:solidFill>
              </a:endParaRPr>
            </a:p>
          </p:txBody>
        </p:sp>
      </p:grpSp>
      <p:sp>
        <p:nvSpPr>
          <p:cNvPr id="10" name="Content Placeholder 2"/>
          <p:cNvSpPr>
            <a:spLocks noGrp="1"/>
          </p:cNvSpPr>
          <p:nvPr>
            <p:ph idx="1"/>
          </p:nvPr>
        </p:nvSpPr>
        <p:spPr>
          <a:xfrm>
            <a:off x="457200" y="431702"/>
            <a:ext cx="7467600" cy="5664298"/>
          </a:xfrm>
        </p:spPr>
        <p:txBody>
          <a:bodyPr>
            <a:normAutofit/>
          </a:bodyPr>
          <a:lstStyle/>
          <a:p>
            <a:pPr marL="0" indent="0">
              <a:buNone/>
            </a:pPr>
            <a:r>
              <a:rPr lang="en-US" sz="2800" dirty="0">
                <a:latin typeface="Batang" pitchFamily="18" charset="-127"/>
                <a:ea typeface="Batang" pitchFamily="18" charset="-127"/>
              </a:rPr>
              <a:t>Becky’s mother, Mrs. Thatcher was so worried about her daughter that she had become sick.  </a:t>
            </a:r>
            <a:endParaRPr lang="en-US" sz="2800" dirty="0" smtClean="0">
              <a:latin typeface="Batang" pitchFamily="18" charset="-127"/>
              <a:ea typeface="Batang" pitchFamily="18" charset="-127"/>
            </a:endParaRPr>
          </a:p>
          <a:p>
            <a:pPr marL="0" indent="0">
              <a:buNone/>
            </a:pPr>
            <a:endParaRPr lang="en-US" sz="2800" dirty="0">
              <a:latin typeface="Batang" pitchFamily="18" charset="-127"/>
              <a:ea typeface="Batang" pitchFamily="18" charset="-127"/>
            </a:endParaRPr>
          </a:p>
          <a:p>
            <a:pPr marL="0" indent="0">
              <a:buNone/>
            </a:pPr>
            <a:r>
              <a:rPr lang="en-US" sz="2800" dirty="0" smtClean="0">
                <a:latin typeface="Batang" pitchFamily="18" charset="-127"/>
                <a:ea typeface="Batang" pitchFamily="18" charset="-127"/>
              </a:rPr>
              <a:t>Tom’s </a:t>
            </a:r>
            <a:r>
              <a:rPr lang="en-US" sz="2800" dirty="0">
                <a:latin typeface="Batang" pitchFamily="18" charset="-127"/>
                <a:ea typeface="Batang" pitchFamily="18" charset="-127"/>
              </a:rPr>
              <a:t>Aunt Polly was quiet and sad and her worry had turned her grey hair white.</a:t>
            </a:r>
          </a:p>
        </p:txBody>
      </p:sp>
      <p:sp>
        <p:nvSpPr>
          <p:cNvPr id="11" name="TextBox 10"/>
          <p:cNvSpPr txBox="1"/>
          <p:nvPr/>
        </p:nvSpPr>
        <p:spPr>
          <a:xfrm>
            <a:off x="5715000" y="3635514"/>
            <a:ext cx="3337714" cy="707886"/>
          </a:xfrm>
          <a:prstGeom prst="rect">
            <a:avLst/>
          </a:prstGeom>
          <a:noFill/>
        </p:spPr>
        <p:txBody>
          <a:bodyPr wrap="square" rtlCol="0">
            <a:spAutoFit/>
          </a:bodyPr>
          <a:lstStyle/>
          <a:p>
            <a:pPr algn="ctr"/>
            <a:r>
              <a:rPr lang="en-US" sz="2000" dirty="0" smtClean="0">
                <a:solidFill>
                  <a:schemeClr val="bg1"/>
                </a:solidFill>
              </a:rPr>
              <a:t>Why was Mrs. Thatcher sick and Aunt Polly’s hair white?</a:t>
            </a:r>
            <a:endParaRPr lang="en-US" sz="2000" dirty="0">
              <a:solidFill>
                <a:schemeClr val="bg1"/>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648200"/>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4648200"/>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7221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074"/>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07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omputer_Magic-Microsift-1901299923.wav"/>
                                        </p:tgtEl>
                                      </p:cMediaNode>
                                    </p:audio>
                                  </p:subTnLst>
                                </p:cTn>
                              </p:par>
                            </p:childTnLst>
                          </p:cTn>
                        </p:par>
                      </p:childTnLst>
                    </p:cTn>
                  </p:par>
                </p:childTnLst>
              </p:cTn>
              <p:nextCondLst>
                <p:cond evt="onClick" delay="0">
                  <p:tgtEl>
                    <p:spTgt spid="3074"/>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4474"/>
            <a:ext cx="9144000" cy="1754326"/>
          </a:xfrm>
          <a:prstGeom prst="rect">
            <a:avLst/>
          </a:prstGeom>
          <a:noFill/>
        </p:spPr>
        <p:txBody>
          <a:bodyPr wrap="square" rtlCol="0">
            <a:spAutoFit/>
          </a:bodyPr>
          <a:lstStyle/>
          <a:p>
            <a:pPr algn="ctr"/>
            <a:r>
              <a:rPr lang="en-US" sz="4000" b="1" dirty="0" smtClean="0">
                <a:latin typeface="Batang" pitchFamily="18" charset="-127"/>
                <a:ea typeface="Batang" pitchFamily="18" charset="-127"/>
              </a:rPr>
              <a:t>PREDICTION</a:t>
            </a:r>
          </a:p>
          <a:p>
            <a:pPr algn="ctr"/>
            <a:endParaRPr lang="en-US" sz="2800" b="1" dirty="0">
              <a:latin typeface="Batang" pitchFamily="18" charset="-127"/>
              <a:ea typeface="Batang" pitchFamily="18" charset="-127"/>
            </a:endParaRPr>
          </a:p>
          <a:p>
            <a:pPr algn="ctr"/>
            <a:r>
              <a:rPr lang="en-US" sz="4000" b="1" dirty="0" smtClean="0">
                <a:latin typeface="Batang" pitchFamily="18" charset="-127"/>
                <a:ea typeface="Batang" pitchFamily="18" charset="-127"/>
              </a:rPr>
              <a:t>What will happen to Tom and Becky?</a:t>
            </a:r>
            <a:endParaRPr lang="en-US" sz="4000" b="1" dirty="0">
              <a:latin typeface="Batang" pitchFamily="18" charset="-127"/>
              <a:ea typeface="Batang" pitchFamily="18" charset="-127"/>
            </a:endParaRPr>
          </a:p>
        </p:txBody>
      </p:sp>
      <p:grpSp>
        <p:nvGrpSpPr>
          <p:cNvPr id="3" name="Group 2"/>
          <p:cNvGrpSpPr/>
          <p:nvPr/>
        </p:nvGrpSpPr>
        <p:grpSpPr>
          <a:xfrm>
            <a:off x="8214514" y="228600"/>
            <a:ext cx="762000" cy="762000"/>
            <a:chOff x="7924800" y="1447800"/>
            <a:chExt cx="762000" cy="762000"/>
          </a:xfrm>
        </p:grpSpPr>
        <p:sp>
          <p:nvSpPr>
            <p:cNvPr id="4" name="Oval 3"/>
            <p:cNvSpPr/>
            <p:nvPr/>
          </p:nvSpPr>
          <p:spPr>
            <a:xfrm>
              <a:off x="7924800" y="1447800"/>
              <a:ext cx="762000" cy="762000"/>
            </a:xfrm>
            <a:prstGeom prst="ellipse">
              <a:avLst/>
            </a:prstGeom>
            <a:solidFill>
              <a:schemeClr val="accent3">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8264742" y="1971020"/>
              <a:ext cx="117258" cy="162580"/>
            </a:xfrm>
            <a:prstGeom prst="rightArrow">
              <a:avLst/>
            </a:prstGeom>
            <a:solidFill>
              <a:schemeClr val="accent3">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hlinkClick r:id="" action="ppaction://hlinkshowjump?jump=nextslide"/>
            </p:cNvPr>
            <p:cNvSpPr txBox="1"/>
            <p:nvPr/>
          </p:nvSpPr>
          <p:spPr>
            <a:xfrm>
              <a:off x="7924800" y="1447800"/>
              <a:ext cx="762000" cy="738664"/>
            </a:xfrm>
            <a:prstGeom prst="rect">
              <a:avLst/>
            </a:prstGeom>
            <a:noFill/>
          </p:spPr>
          <p:txBody>
            <a:bodyPr wrap="square" rtlCol="0">
              <a:spAutoFit/>
            </a:bodyPr>
            <a:lstStyle/>
            <a:p>
              <a:pPr algn="ctr"/>
              <a:r>
                <a:rPr lang="en-US" sz="1400" dirty="0" smtClean="0">
                  <a:solidFill>
                    <a:schemeClr val="bg1">
                      <a:lumMod val="50000"/>
                    </a:schemeClr>
                  </a:solidFill>
                </a:rPr>
                <a:t>Next</a:t>
              </a:r>
              <a:r>
                <a:rPr lang="en-US" sz="1400" dirty="0" smtClean="0"/>
                <a:t> </a:t>
              </a:r>
              <a:r>
                <a:rPr lang="en-US" sz="1400" dirty="0" smtClean="0">
                  <a:solidFill>
                    <a:schemeClr val="bg1">
                      <a:lumMod val="50000"/>
                    </a:schemeClr>
                  </a:solidFill>
                </a:rPr>
                <a:t>page</a:t>
              </a:r>
            </a:p>
            <a:p>
              <a:pPr algn="ctr"/>
              <a:endParaRPr lang="en-US" sz="1400" dirty="0">
                <a:solidFill>
                  <a:schemeClr val="bg1">
                    <a:lumMod val="50000"/>
                  </a:schemeClr>
                </a:solidFill>
              </a:endParaRPr>
            </a:p>
          </p:txBody>
        </p:sp>
      </p:grpSp>
      <p:sp>
        <p:nvSpPr>
          <p:cNvPr id="7" name="Rounded Rectangle 6"/>
          <p:cNvSpPr/>
          <p:nvPr/>
        </p:nvSpPr>
        <p:spPr>
          <a:xfrm>
            <a:off x="152400" y="1905000"/>
            <a:ext cx="8824114" cy="114300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52400" y="3124200"/>
            <a:ext cx="8824114" cy="114300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400" y="4343400"/>
            <a:ext cx="8824114" cy="114300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66687" y="5562600"/>
            <a:ext cx="8824114" cy="114300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752600" y="2143780"/>
            <a:ext cx="7223914" cy="523220"/>
          </a:xfrm>
          <a:prstGeom prst="rect">
            <a:avLst/>
          </a:prstGeom>
          <a:noFill/>
        </p:spPr>
        <p:txBody>
          <a:bodyPr wrap="square" rtlCol="0">
            <a:spAutoFit/>
          </a:bodyPr>
          <a:lstStyle/>
          <a:p>
            <a:r>
              <a:rPr lang="en-US" sz="2800" dirty="0" smtClean="0">
                <a:latin typeface="Batang" pitchFamily="18" charset="-127"/>
                <a:ea typeface="Batang" pitchFamily="18" charset="-127"/>
              </a:rPr>
              <a:t>They will never be found</a:t>
            </a:r>
            <a:r>
              <a:rPr lang="en-US" sz="2800" dirty="0" smtClean="0">
                <a:solidFill>
                  <a:schemeClr val="bg1"/>
                </a:solidFill>
                <a:latin typeface="Batang" pitchFamily="18" charset="-127"/>
                <a:ea typeface="Batang" pitchFamily="18" charset="-127"/>
              </a:rPr>
              <a:t>. </a:t>
            </a:r>
            <a:endParaRPr lang="en-US" sz="2800" dirty="0">
              <a:solidFill>
                <a:schemeClr val="bg1"/>
              </a:solidFill>
              <a:latin typeface="Batang" pitchFamily="18" charset="-127"/>
              <a:ea typeface="Batang" pitchFamily="18" charset="-127"/>
            </a:endParaRPr>
          </a:p>
        </p:txBody>
      </p:sp>
      <p:sp>
        <p:nvSpPr>
          <p:cNvPr id="15" name="TextBox 14"/>
          <p:cNvSpPr txBox="1"/>
          <p:nvPr/>
        </p:nvSpPr>
        <p:spPr>
          <a:xfrm>
            <a:off x="1774031" y="3177242"/>
            <a:ext cx="7216770" cy="954107"/>
          </a:xfrm>
          <a:prstGeom prst="rect">
            <a:avLst/>
          </a:prstGeom>
          <a:noFill/>
        </p:spPr>
        <p:txBody>
          <a:bodyPr wrap="square" rtlCol="0">
            <a:spAutoFit/>
          </a:bodyPr>
          <a:lstStyle/>
          <a:p>
            <a:r>
              <a:rPr lang="en-US" sz="2800" dirty="0" smtClean="0">
                <a:latin typeface="Batang" pitchFamily="18" charset="-127"/>
                <a:ea typeface="Batang" pitchFamily="18" charset="-127"/>
              </a:rPr>
              <a:t>They will escape the cave and will learn how to live in the forest. </a:t>
            </a:r>
            <a:endParaRPr lang="en-US" sz="2800" dirty="0">
              <a:latin typeface="Batang" pitchFamily="18" charset="-127"/>
              <a:ea typeface="Batang" pitchFamily="18" charset="-127"/>
            </a:endParaRPr>
          </a:p>
        </p:txBody>
      </p:sp>
      <p:sp>
        <p:nvSpPr>
          <p:cNvPr id="16" name="TextBox 15"/>
          <p:cNvSpPr txBox="1"/>
          <p:nvPr/>
        </p:nvSpPr>
        <p:spPr>
          <a:xfrm>
            <a:off x="1752600" y="4379893"/>
            <a:ext cx="7238201" cy="954107"/>
          </a:xfrm>
          <a:prstGeom prst="rect">
            <a:avLst/>
          </a:prstGeom>
          <a:noFill/>
        </p:spPr>
        <p:txBody>
          <a:bodyPr wrap="square" rtlCol="0">
            <a:spAutoFit/>
          </a:bodyPr>
          <a:lstStyle/>
          <a:p>
            <a:r>
              <a:rPr lang="en-US" sz="2800" dirty="0" smtClean="0">
                <a:latin typeface="Batang" pitchFamily="18" charset="-127"/>
                <a:ea typeface="Batang" pitchFamily="18" charset="-127"/>
              </a:rPr>
              <a:t>They will escape the cave and be rescued by men on a river boat. </a:t>
            </a:r>
            <a:endParaRPr lang="en-US" sz="2800" dirty="0">
              <a:latin typeface="Batang" pitchFamily="18" charset="-127"/>
              <a:ea typeface="Batang" pitchFamily="18" charset="-127"/>
            </a:endParaRPr>
          </a:p>
        </p:txBody>
      </p:sp>
      <p:sp>
        <p:nvSpPr>
          <p:cNvPr id="17" name="TextBox 16"/>
          <p:cNvSpPr txBox="1"/>
          <p:nvPr/>
        </p:nvSpPr>
        <p:spPr>
          <a:xfrm>
            <a:off x="1752600" y="5725180"/>
            <a:ext cx="7220157" cy="523220"/>
          </a:xfrm>
          <a:prstGeom prst="rect">
            <a:avLst/>
          </a:prstGeom>
          <a:noFill/>
        </p:spPr>
        <p:txBody>
          <a:bodyPr wrap="square" rtlCol="0">
            <a:spAutoFit/>
          </a:bodyPr>
          <a:lstStyle/>
          <a:p>
            <a:r>
              <a:rPr lang="en-US" sz="2800" dirty="0" smtClean="0">
                <a:latin typeface="Batang" pitchFamily="18" charset="-127"/>
                <a:ea typeface="Batang" pitchFamily="18" charset="-127"/>
              </a:rPr>
              <a:t>Injun Joe will catch them and hurt them</a:t>
            </a:r>
            <a:r>
              <a:rPr lang="en-US" sz="2800" dirty="0" smtClean="0">
                <a:solidFill>
                  <a:schemeClr val="bg1"/>
                </a:solidFill>
                <a:latin typeface="Batang" pitchFamily="18" charset="-127"/>
                <a:ea typeface="Batang" pitchFamily="18" charset="-127"/>
              </a:rPr>
              <a:t>. </a:t>
            </a:r>
            <a:endParaRPr lang="en-US" sz="2800" dirty="0">
              <a:solidFill>
                <a:schemeClr val="bg1"/>
              </a:solidFill>
              <a:latin typeface="Batang" pitchFamily="18" charset="-127"/>
              <a:ea typeface="Batang" pitchFamily="18" charset="-127"/>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014538"/>
            <a:ext cx="9429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224212"/>
            <a:ext cx="9429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287" y="4443412"/>
            <a:ext cx="9429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287" y="5662612"/>
            <a:ext cx="9429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3526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53"/>
                    </p:tgtEl>
                  </p:cond>
                </p:stCondLst>
                <p:endSync evt="end" delay="0">
                  <p:rtn val="all"/>
                </p:endSync>
                <p:childTnLst>
                  <p:par>
                    <p:cTn id="3" fill="hold">
                      <p:stCondLst>
                        <p:cond delay="0"/>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2053"/>
                                        </p:tgtEl>
                                      </p:cBhvr>
                                    </p:animEffect>
                                    <p:animScale>
                                      <p:cBhvr>
                                        <p:cTn id="7" dur="250" autoRev="1" fill="hold"/>
                                        <p:tgtEl>
                                          <p:spTgt spid="205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omputer_Magic-Microsift-1901299923.wav"/>
                                        </p:tgtEl>
                                      </p:cMediaNode>
                                    </p:audio>
                                  </p:subTnLst>
                                </p:cTn>
                              </p:par>
                            </p:childTnLst>
                          </p:cTn>
                        </p:par>
                      </p:childTnLst>
                    </p:cTn>
                  </p:par>
                </p:childTnLst>
              </p:cTn>
              <p:nextCondLst>
                <p:cond evt="onClick" delay="0">
                  <p:tgtEl>
                    <p:spTgt spid="205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NCSC: A Comprehensive Model</a:t>
            </a:r>
            <a:endParaRPr lang="en-US" dirty="0"/>
          </a:p>
        </p:txBody>
      </p:sp>
      <p:sp>
        <p:nvSpPr>
          <p:cNvPr id="3" name="Content Placeholder 2"/>
          <p:cNvSpPr>
            <a:spLocks noGrp="1"/>
          </p:cNvSpPr>
          <p:nvPr>
            <p:ph idx="1"/>
          </p:nvPr>
        </p:nvSpPr>
        <p:spPr/>
        <p:txBody>
          <a:bodyPr/>
          <a:lstStyle/>
          <a:p>
            <a:pPr marL="0" indent="0">
              <a:buNone/>
            </a:pPr>
            <a:r>
              <a:rPr lang="en-US" sz="3600" dirty="0" smtClean="0"/>
              <a:t>All </a:t>
            </a:r>
            <a:r>
              <a:rPr lang="en-US" sz="3600" dirty="0"/>
              <a:t>partners share a commitment </a:t>
            </a:r>
            <a:r>
              <a:rPr lang="en-US" sz="3600" dirty="0" smtClean="0"/>
              <a:t>for a research-to-practice </a:t>
            </a:r>
            <a:r>
              <a:rPr lang="en-US" sz="3600" dirty="0"/>
              <a:t>focus </a:t>
            </a:r>
            <a:r>
              <a:rPr lang="en-US" sz="3600" dirty="0" smtClean="0"/>
              <a:t>for the </a:t>
            </a:r>
            <a:r>
              <a:rPr lang="en-US" sz="3600" dirty="0"/>
              <a:t>development of a </a:t>
            </a:r>
            <a:r>
              <a:rPr lang="en-US" sz="3600" dirty="0" smtClean="0"/>
              <a:t>comprehensive </a:t>
            </a:r>
            <a:r>
              <a:rPr lang="en-US" sz="3600" dirty="0"/>
              <a:t>model of curriculum, </a:t>
            </a:r>
            <a:r>
              <a:rPr lang="en-US" sz="3600" dirty="0" smtClean="0"/>
              <a:t>instruction</a:t>
            </a:r>
            <a:r>
              <a:rPr lang="en-US" sz="3600" dirty="0"/>
              <a:t>, assessment, and </a:t>
            </a:r>
            <a:r>
              <a:rPr lang="en-US" sz="3600" dirty="0" smtClean="0"/>
              <a:t>supportive professional development resources.</a:t>
            </a:r>
            <a:endParaRPr lang="en-US" sz="3600" dirty="0"/>
          </a:p>
          <a:p>
            <a:endParaRPr lang="en-US" dirty="0"/>
          </a:p>
        </p:txBody>
      </p:sp>
    </p:spTree>
    <p:extLst>
      <p:ext uri="{BB962C8B-B14F-4D97-AF65-F5344CB8AC3E}">
        <p14:creationId xmlns:p14="http://schemas.microsoft.com/office/powerpoint/2010/main" val="3754981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UDL Units </a:t>
            </a:r>
            <a:endParaRPr lang="en-US"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smtClean="0"/>
              <a:t>Mathematics and ELA are supported by a 5 Step Process to develop lessons that;</a:t>
            </a:r>
          </a:p>
          <a:p>
            <a:pPr lvl="1"/>
            <a:r>
              <a:rPr lang="en-US" dirty="0"/>
              <a:t>a</a:t>
            </a:r>
            <a:r>
              <a:rPr lang="en-US" dirty="0" smtClean="0"/>
              <a:t>ssists teachers in identifying aligned general  education lessons to adapt,</a:t>
            </a:r>
          </a:p>
          <a:p>
            <a:pPr lvl="1"/>
            <a:r>
              <a:rPr lang="en-US" dirty="0" smtClean="0"/>
              <a:t>Individualizes supports while promoting full participation, and</a:t>
            </a:r>
          </a:p>
          <a:p>
            <a:pPr lvl="1"/>
            <a:r>
              <a:rPr lang="en-US" dirty="0" smtClean="0"/>
              <a:t>shows when and how to use all the resources available</a:t>
            </a:r>
          </a:p>
          <a:p>
            <a:pPr lvl="1"/>
            <a:endParaRPr lang="en-US" dirty="0" smtClean="0"/>
          </a:p>
          <a:p>
            <a:pPr lvl="1"/>
            <a:endParaRPr lang="en-US" dirty="0" smtClean="0"/>
          </a:p>
        </p:txBody>
      </p:sp>
    </p:spTree>
    <p:extLst>
      <p:ext uri="{BB962C8B-B14F-4D97-AF65-F5344CB8AC3E}">
        <p14:creationId xmlns:p14="http://schemas.microsoft.com/office/powerpoint/2010/main" val="6135240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636"/>
            <a:ext cx="8229600" cy="570482"/>
          </a:xfrm>
        </p:spPr>
        <p:txBody>
          <a:bodyPr>
            <a:normAutofit fontScale="90000"/>
          </a:bodyPr>
          <a:lstStyle/>
          <a:p>
            <a:r>
              <a:rPr lang="en-US" sz="3600" b="1" dirty="0" smtClean="0">
                <a:solidFill>
                  <a:srgbClr val="0070C0"/>
                </a:solidFill>
                <a:latin typeface="Arial" pitchFamily="34" charset="0"/>
                <a:cs typeface="Arial" pitchFamily="34" charset="0"/>
              </a:rPr>
              <a:t>5 Step Process</a:t>
            </a:r>
            <a:endParaRPr lang="en-US" sz="3600" b="1" dirty="0">
              <a:solidFill>
                <a:srgbClr val="0070C0"/>
              </a:solidFill>
              <a:latin typeface="Arial" pitchFamily="34" charset="0"/>
              <a:cs typeface="Arial" pitchFamily="34" charset="0"/>
            </a:endParaRPr>
          </a:p>
        </p:txBody>
      </p:sp>
      <p:sp>
        <p:nvSpPr>
          <p:cNvPr id="5" name="Content Placeholder 4"/>
          <p:cNvSpPr>
            <a:spLocks noGrp="1"/>
          </p:cNvSpPr>
          <p:nvPr>
            <p:ph idx="1"/>
          </p:nvPr>
        </p:nvSpPr>
        <p:spPr>
          <a:xfrm>
            <a:off x="609600" y="685800"/>
            <a:ext cx="6934200" cy="5715000"/>
          </a:xfrm>
        </p:spPr>
        <p:txBody>
          <a:bodyPr>
            <a:normAutofit fontScale="62500" lnSpcReduction="20000"/>
          </a:bodyPr>
          <a:lstStyle/>
          <a:p>
            <a:pPr lvl="0">
              <a:lnSpc>
                <a:spcPct val="120000"/>
              </a:lnSpc>
              <a:spcAft>
                <a:spcPts val="600"/>
              </a:spcAft>
              <a:buFont typeface="+mj-lt"/>
              <a:buAutoNum type="arabicPeriod"/>
            </a:pPr>
            <a:r>
              <a:rPr lang="en-US" sz="2600" dirty="0" smtClean="0">
                <a:latin typeface="Arial" pitchFamily="34" charset="0"/>
                <a:cs typeface="Arial" pitchFamily="34" charset="0"/>
              </a:rPr>
              <a:t>Identify the </a:t>
            </a:r>
            <a:r>
              <a:rPr lang="en-US" sz="2600" b="1" dirty="0" smtClean="0">
                <a:latin typeface="Arial" pitchFamily="34" charset="0"/>
                <a:cs typeface="Arial" pitchFamily="34" charset="0"/>
              </a:rPr>
              <a:t>standard(s) in the gen ed lesson.</a:t>
            </a:r>
          </a:p>
          <a:p>
            <a:pPr lvl="1">
              <a:lnSpc>
                <a:spcPct val="120000"/>
              </a:lnSpc>
              <a:buFont typeface="Arial" pitchFamily="34" charset="0"/>
              <a:buChar char="•"/>
            </a:pPr>
            <a:r>
              <a:rPr lang="en-US" sz="2100" b="1" dirty="0">
                <a:solidFill>
                  <a:srgbClr val="0070C0"/>
                </a:solidFill>
                <a:latin typeface="Arial" pitchFamily="34" charset="0"/>
                <a:cs typeface="Arial" pitchFamily="34" charset="0"/>
              </a:rPr>
              <a:t>Use Content Modules to clarify content. </a:t>
            </a:r>
            <a:endParaRPr lang="en-US" sz="2100" b="1" dirty="0" smtClean="0">
              <a:solidFill>
                <a:srgbClr val="0070C0"/>
              </a:solidFill>
              <a:latin typeface="Arial" pitchFamily="34" charset="0"/>
              <a:cs typeface="Arial" pitchFamily="34" charset="0"/>
            </a:endParaRPr>
          </a:p>
          <a:p>
            <a:pPr lvl="1">
              <a:lnSpc>
                <a:spcPct val="120000"/>
              </a:lnSpc>
              <a:spcAft>
                <a:spcPts val="600"/>
              </a:spcAft>
              <a:buFont typeface="Arial" pitchFamily="34" charset="0"/>
              <a:buChar char="•"/>
            </a:pPr>
            <a:r>
              <a:rPr lang="en-US" sz="2100" b="1" dirty="0">
                <a:solidFill>
                  <a:srgbClr val="0070C0"/>
                </a:solidFill>
                <a:latin typeface="Arial" pitchFamily="34" charset="0"/>
                <a:cs typeface="Arial" pitchFamily="34" charset="0"/>
              </a:rPr>
              <a:t>Use the Graduated Understandings: Instructional Families</a:t>
            </a:r>
            <a:r>
              <a:rPr lang="en-US" sz="2100" b="1" dirty="0" smtClean="0">
                <a:solidFill>
                  <a:srgbClr val="0070C0"/>
                </a:solidFill>
                <a:latin typeface="Arial" pitchFamily="34" charset="0"/>
                <a:cs typeface="Arial" pitchFamily="34" charset="0"/>
              </a:rPr>
              <a:t>.</a:t>
            </a:r>
            <a:endParaRPr lang="en-US" sz="2100" dirty="0" smtClean="0">
              <a:latin typeface="Arial" pitchFamily="34" charset="0"/>
              <a:cs typeface="Arial" pitchFamily="34" charset="0"/>
            </a:endParaRPr>
          </a:p>
          <a:p>
            <a:pPr lvl="0">
              <a:lnSpc>
                <a:spcPct val="120000"/>
              </a:lnSpc>
              <a:spcAft>
                <a:spcPts val="600"/>
              </a:spcAft>
              <a:buFont typeface="+mj-lt"/>
              <a:buAutoNum type="arabicPeriod"/>
            </a:pPr>
            <a:r>
              <a:rPr lang="en-US" sz="2600" dirty="0" smtClean="0">
                <a:latin typeface="Arial" pitchFamily="34" charset="0"/>
                <a:cs typeface="Arial" pitchFamily="34" charset="0"/>
              </a:rPr>
              <a:t>Identify the </a:t>
            </a:r>
            <a:r>
              <a:rPr lang="en-US" sz="2600" b="1" dirty="0" smtClean="0">
                <a:latin typeface="Arial" pitchFamily="34" charset="0"/>
                <a:cs typeface="Arial" pitchFamily="34" charset="0"/>
              </a:rPr>
              <a:t>outcomes or learning objectives for All students.</a:t>
            </a:r>
          </a:p>
          <a:p>
            <a:pPr lvl="1">
              <a:lnSpc>
                <a:spcPct val="120000"/>
              </a:lnSpc>
              <a:buFont typeface="Arial" pitchFamily="34" charset="0"/>
              <a:buChar char="•"/>
            </a:pPr>
            <a:r>
              <a:rPr lang="en-US" sz="2100" b="1" dirty="0">
                <a:solidFill>
                  <a:srgbClr val="0070C0"/>
                </a:solidFill>
                <a:latin typeface="Arial" pitchFamily="34" charset="0"/>
                <a:cs typeface="Arial" pitchFamily="34" charset="0"/>
              </a:rPr>
              <a:t>Use Content Modules to clarify content</a:t>
            </a:r>
            <a:r>
              <a:rPr lang="en-US" sz="2100" b="1" dirty="0" smtClean="0">
                <a:solidFill>
                  <a:srgbClr val="0070C0"/>
                </a:solidFill>
                <a:latin typeface="Arial" pitchFamily="34" charset="0"/>
                <a:cs typeface="Arial" pitchFamily="34" charset="0"/>
              </a:rPr>
              <a:t>. </a:t>
            </a:r>
          </a:p>
          <a:p>
            <a:pPr lvl="1">
              <a:lnSpc>
                <a:spcPct val="120000"/>
              </a:lnSpc>
              <a:buFont typeface="Arial" pitchFamily="34" charset="0"/>
              <a:buChar char="•"/>
            </a:pPr>
            <a:r>
              <a:rPr lang="en-US" sz="2100" b="1" dirty="0">
                <a:solidFill>
                  <a:srgbClr val="0070C0"/>
                </a:solidFill>
                <a:latin typeface="Arial" pitchFamily="34" charset="0"/>
                <a:cs typeface="Arial" pitchFamily="34" charset="0"/>
              </a:rPr>
              <a:t>Use the Curriculum Resource Guides for descriptions of outcomes</a:t>
            </a:r>
            <a:r>
              <a:rPr lang="en-US" sz="2100" b="1" dirty="0" smtClean="0">
                <a:solidFill>
                  <a:srgbClr val="0070C0"/>
                </a:solidFill>
                <a:latin typeface="Arial" pitchFamily="34" charset="0"/>
                <a:cs typeface="Arial" pitchFamily="34" charset="0"/>
              </a:rPr>
              <a:t>.</a:t>
            </a:r>
          </a:p>
          <a:p>
            <a:pPr lvl="1">
              <a:lnSpc>
                <a:spcPct val="120000"/>
              </a:lnSpc>
              <a:spcAft>
                <a:spcPts val="600"/>
              </a:spcAft>
              <a:buFont typeface="Arial" pitchFamily="34" charset="0"/>
              <a:buChar char="•"/>
            </a:pPr>
            <a:r>
              <a:rPr lang="en-US" sz="2100" b="1" dirty="0" smtClean="0">
                <a:solidFill>
                  <a:srgbClr val="0070C0"/>
                </a:solidFill>
                <a:latin typeface="Arial" pitchFamily="34" charset="0"/>
                <a:cs typeface="Arial" pitchFamily="34" charset="0"/>
              </a:rPr>
              <a:t>Use the Element Cards for Essential Understandings</a:t>
            </a:r>
          </a:p>
          <a:p>
            <a:pPr lvl="0">
              <a:lnSpc>
                <a:spcPct val="120000"/>
              </a:lnSpc>
              <a:spcAft>
                <a:spcPts val="600"/>
              </a:spcAft>
              <a:buFont typeface="+mj-lt"/>
              <a:buAutoNum type="arabicPeriod"/>
            </a:pPr>
            <a:r>
              <a:rPr lang="en-US" sz="2600" dirty="0" smtClean="0">
                <a:latin typeface="Arial" pitchFamily="34" charset="0"/>
                <a:cs typeface="Arial" pitchFamily="34" charset="0"/>
              </a:rPr>
              <a:t>Examine the </a:t>
            </a:r>
            <a:r>
              <a:rPr lang="en-US" sz="2600" b="1" dirty="0" smtClean="0">
                <a:latin typeface="Arial" pitchFamily="34" charset="0"/>
                <a:cs typeface="Arial" pitchFamily="34" charset="0"/>
              </a:rPr>
              <a:t>instructional activities for </a:t>
            </a:r>
            <a:r>
              <a:rPr lang="en-US" sz="2600" b="1" dirty="0">
                <a:latin typeface="Arial" pitchFamily="34" charset="0"/>
                <a:cs typeface="Arial" pitchFamily="34" charset="0"/>
              </a:rPr>
              <a:t>A</a:t>
            </a:r>
            <a:r>
              <a:rPr lang="en-US" sz="2600" b="1" dirty="0" smtClean="0">
                <a:latin typeface="Arial" pitchFamily="34" charset="0"/>
                <a:cs typeface="Arial" pitchFamily="34" charset="0"/>
              </a:rPr>
              <a:t>ll students.</a:t>
            </a:r>
          </a:p>
          <a:p>
            <a:pPr marL="752475" lvl="2" indent="-285750">
              <a:lnSpc>
                <a:spcPct val="120000"/>
              </a:lnSpc>
            </a:pPr>
            <a:r>
              <a:rPr lang="en-US" sz="2100" b="1" dirty="0">
                <a:solidFill>
                  <a:srgbClr val="0070C0"/>
                </a:solidFill>
                <a:latin typeface="Arial" pitchFamily="34" charset="0"/>
                <a:cs typeface="Arial" pitchFamily="34" charset="0"/>
              </a:rPr>
              <a:t>Use UDL Units for examples of instructional activities that make up a unit</a:t>
            </a:r>
          </a:p>
          <a:p>
            <a:pPr marL="752475" lvl="2" indent="-285750">
              <a:lnSpc>
                <a:spcPct val="120000"/>
              </a:lnSpc>
              <a:spcAft>
                <a:spcPts val="600"/>
              </a:spcAft>
            </a:pPr>
            <a:r>
              <a:rPr lang="en-US" sz="2100" b="1" dirty="0">
                <a:solidFill>
                  <a:srgbClr val="0070C0"/>
                </a:solidFill>
                <a:latin typeface="Arial" pitchFamily="34" charset="0"/>
                <a:cs typeface="Arial" pitchFamily="34" charset="0"/>
              </a:rPr>
              <a:t>Use Curriculum Resource Guide for additional instructional activities ideas.</a:t>
            </a:r>
          </a:p>
          <a:p>
            <a:pPr>
              <a:lnSpc>
                <a:spcPct val="120000"/>
              </a:lnSpc>
              <a:spcAft>
                <a:spcPts val="600"/>
              </a:spcAft>
              <a:buFont typeface="+mj-lt"/>
              <a:buAutoNum type="arabicPeriod"/>
            </a:pPr>
            <a:r>
              <a:rPr lang="en-US" sz="2600" dirty="0" smtClean="0">
                <a:latin typeface="Arial" pitchFamily="34" charset="0"/>
                <a:cs typeface="Arial" pitchFamily="34" charset="0"/>
              </a:rPr>
              <a:t>Determine </a:t>
            </a:r>
            <a:r>
              <a:rPr lang="en-US" sz="2600" b="1" dirty="0" smtClean="0">
                <a:latin typeface="Arial" pitchFamily="34" charset="0"/>
                <a:cs typeface="Arial" pitchFamily="34" charset="0"/>
              </a:rPr>
              <a:t>supports </a:t>
            </a:r>
            <a:r>
              <a:rPr lang="en-US" sz="2600" dirty="0" smtClean="0">
                <a:latin typeface="Arial" pitchFamily="34" charset="0"/>
                <a:cs typeface="Arial" pitchFamily="34" charset="0"/>
              </a:rPr>
              <a:t>for SCD.</a:t>
            </a:r>
          </a:p>
          <a:p>
            <a:pPr lvl="1">
              <a:lnSpc>
                <a:spcPct val="120000"/>
              </a:lnSpc>
              <a:spcAft>
                <a:spcPts val="600"/>
              </a:spcAft>
              <a:buFont typeface="Arial" pitchFamily="34" charset="0"/>
              <a:buChar char="•"/>
            </a:pPr>
            <a:r>
              <a:rPr lang="en-US" sz="2100" b="1" dirty="0" smtClean="0">
                <a:solidFill>
                  <a:srgbClr val="0070C0"/>
                </a:solidFill>
                <a:latin typeface="Arial" pitchFamily="34" charset="0"/>
                <a:cs typeface="Arial" pitchFamily="34" charset="0"/>
              </a:rPr>
              <a:t>Use the UDL Units for multiple </a:t>
            </a:r>
            <a:r>
              <a:rPr lang="en-US" sz="2100" b="1" dirty="0">
                <a:solidFill>
                  <a:srgbClr val="0070C0"/>
                </a:solidFill>
                <a:latin typeface="Arial" pitchFamily="34" charset="0"/>
                <a:cs typeface="Arial" pitchFamily="34" charset="0"/>
              </a:rPr>
              <a:t>means of representation, expression, and </a:t>
            </a:r>
            <a:r>
              <a:rPr lang="en-US" sz="2100" b="1" dirty="0" smtClean="0">
                <a:solidFill>
                  <a:srgbClr val="0070C0"/>
                </a:solidFill>
                <a:latin typeface="Arial" pitchFamily="34" charset="0"/>
                <a:cs typeface="Arial" pitchFamily="34" charset="0"/>
              </a:rPr>
              <a:t>engagement and for additional support considerations.</a:t>
            </a:r>
            <a:endParaRPr lang="en-US" sz="2100" b="1" dirty="0">
              <a:solidFill>
                <a:srgbClr val="0070C0"/>
              </a:solidFill>
              <a:latin typeface="Arial" pitchFamily="34" charset="0"/>
              <a:cs typeface="Arial" pitchFamily="34" charset="0"/>
            </a:endParaRPr>
          </a:p>
          <a:p>
            <a:pPr lvl="0">
              <a:lnSpc>
                <a:spcPct val="120000"/>
              </a:lnSpc>
              <a:spcAft>
                <a:spcPts val="600"/>
              </a:spcAft>
              <a:buFont typeface="+mj-lt"/>
              <a:buAutoNum type="arabicPeriod"/>
            </a:pPr>
            <a:r>
              <a:rPr lang="en-US" sz="2600" dirty="0" smtClean="0">
                <a:latin typeface="Arial" pitchFamily="34" charset="0"/>
                <a:cs typeface="Arial" pitchFamily="34" charset="0"/>
              </a:rPr>
              <a:t>Use NCSC </a:t>
            </a:r>
            <a:r>
              <a:rPr lang="en-US" sz="2600" b="1" dirty="0" smtClean="0">
                <a:latin typeface="Arial" pitchFamily="34" charset="0"/>
                <a:cs typeface="Arial" pitchFamily="34" charset="0"/>
              </a:rPr>
              <a:t>curriculum and instructional</a:t>
            </a:r>
            <a:r>
              <a:rPr lang="en-US" sz="2600" dirty="0" smtClean="0">
                <a:latin typeface="Arial" pitchFamily="34" charset="0"/>
                <a:cs typeface="Arial" pitchFamily="34" charset="0"/>
              </a:rPr>
              <a:t> </a:t>
            </a:r>
            <a:r>
              <a:rPr lang="en-US" sz="2600" b="1" dirty="0" smtClean="0">
                <a:latin typeface="Arial" pitchFamily="34" charset="0"/>
                <a:cs typeface="Arial" pitchFamily="34" charset="0"/>
              </a:rPr>
              <a:t>resources </a:t>
            </a:r>
            <a:r>
              <a:rPr lang="en-US" sz="2600" dirty="0" smtClean="0">
                <a:latin typeface="Arial" pitchFamily="34" charset="0"/>
                <a:cs typeface="Arial" pitchFamily="34" charset="0"/>
              </a:rPr>
              <a:t>as needed.</a:t>
            </a:r>
          </a:p>
          <a:p>
            <a:pPr lvl="1">
              <a:lnSpc>
                <a:spcPct val="120000"/>
              </a:lnSpc>
              <a:buFont typeface="Arial" pitchFamily="34" charset="0"/>
              <a:buChar char="•"/>
            </a:pPr>
            <a:r>
              <a:rPr lang="en-US" sz="2100" b="1" dirty="0" smtClean="0">
                <a:solidFill>
                  <a:srgbClr val="0070C0"/>
                </a:solidFill>
                <a:latin typeface="Arial" pitchFamily="34" charset="0"/>
                <a:cs typeface="Arial" pitchFamily="34" charset="0"/>
              </a:rPr>
              <a:t>Use the Element Cards for instructional strategies</a:t>
            </a:r>
          </a:p>
          <a:p>
            <a:pPr lvl="1">
              <a:lnSpc>
                <a:spcPct val="120000"/>
              </a:lnSpc>
              <a:buFont typeface="Arial" pitchFamily="34" charset="0"/>
              <a:buChar char="•"/>
            </a:pPr>
            <a:r>
              <a:rPr lang="en-US" sz="2100" b="1" dirty="0" smtClean="0">
                <a:solidFill>
                  <a:srgbClr val="0070C0"/>
                </a:solidFill>
                <a:latin typeface="Arial" pitchFamily="34" charset="0"/>
                <a:cs typeface="Arial" pitchFamily="34" charset="0"/>
              </a:rPr>
              <a:t>Use the MASSIs to reinforce specific skills and concepts</a:t>
            </a:r>
          </a:p>
          <a:p>
            <a:pPr lvl="1">
              <a:lnSpc>
                <a:spcPct val="120000"/>
              </a:lnSpc>
              <a:spcAft>
                <a:spcPts val="600"/>
              </a:spcAft>
              <a:buFont typeface="Arial" pitchFamily="34" charset="0"/>
              <a:buChar char="•"/>
            </a:pPr>
            <a:r>
              <a:rPr lang="en-US" sz="2100" b="1" dirty="0" smtClean="0">
                <a:solidFill>
                  <a:srgbClr val="0070C0"/>
                </a:solidFill>
                <a:latin typeface="Arial" pitchFamily="34" charset="0"/>
                <a:cs typeface="Arial" pitchFamily="34" charset="0"/>
              </a:rPr>
              <a:t>Use the Instructional Resource Guide to design systematic instructional strategies</a:t>
            </a:r>
          </a:p>
        </p:txBody>
      </p:sp>
      <p:sp>
        <p:nvSpPr>
          <p:cNvPr id="2" name="Slide Number Placeholder 1"/>
          <p:cNvSpPr>
            <a:spLocks noGrp="1"/>
          </p:cNvSpPr>
          <p:nvPr>
            <p:ph type="sldNum" sz="quarter" idx="4294967295"/>
          </p:nvPr>
        </p:nvSpPr>
        <p:spPr>
          <a:xfrm>
            <a:off x="8369808" y="6096"/>
            <a:ext cx="762000" cy="365125"/>
          </a:xfrm>
          <a:prstGeom prst="rect">
            <a:avLst/>
          </a:prstGeom>
        </p:spPr>
        <p:txBody>
          <a:bodyPr/>
          <a:lstStyle/>
          <a:p>
            <a:fld id="{F8EAE6B9-A229-4D15-9D77-ACAD1A0BED94}" type="slidenum">
              <a:rPr lang="en-US" smtClean="0">
                <a:solidFill>
                  <a:prstClr val="black">
                    <a:tint val="75000"/>
                  </a:prstClr>
                </a:solidFill>
              </a:rPr>
              <a:pPr/>
              <a:t>51</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697067811"/>
      </p:ext>
    </p:extLst>
  </p:cSld>
  <p:clrMapOvr>
    <a:masterClrMapping/>
  </p:clrMapOvr>
  <mc:AlternateContent xmlns:mc="http://schemas.openxmlformats.org/markup-compatibility/2006" xmlns:p14="http://schemas.microsoft.com/office/powerpoint/2010/main">
    <mc:Choice Requires="p14">
      <p:transition spd="slow" p14:dur="2000" advTm="72896"/>
    </mc:Choice>
    <mc:Fallback xmlns="">
      <p:transition spd="slow" advTm="728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endCondLst>
                                    <p:cond evt="onNext" delay="0">
                                      <p:tgtEl>
                                        <p:sldTgt/>
                                      </p:tgtEl>
                                    </p:cond>
                                  </p:endCondLst>
                                  <p:iterate type="lt">
                                    <p:tmAbs val="25"/>
                                  </p:iterate>
                                  <p:childTnLst>
                                    <p:set>
                                      <p:cBhvr override="childStyle">
                                        <p:cTn id="6" dur="indefinite"/>
                                        <p:tgtEl>
                                          <p:spTgt spid="5">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endCondLst>
                                    <p:cond evt="onNext" delay="0">
                                      <p:tgtEl>
                                        <p:sldTgt/>
                                      </p:tgtEl>
                                    </p:cond>
                                  </p:endCondLst>
                                  <p:iterate type="lt">
                                    <p:tmAbs val="25"/>
                                  </p:iterate>
                                  <p:childTnLst>
                                    <p:set>
                                      <p:cBhvr override="childStyle">
                                        <p:cTn id="10" dur="indefinite"/>
                                        <p:tgtEl>
                                          <p:spTgt spid="5">
                                            <p:txEl>
                                              <p:pRg st="3" end="3"/>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endCondLst>
                                    <p:cond evt="onNext" delay="0">
                                      <p:tgtEl>
                                        <p:sldTgt/>
                                      </p:tgtEl>
                                    </p:cond>
                                  </p:endCondLst>
                                  <p:iterate type="lt">
                                    <p:tmAbs val="25"/>
                                  </p:iterate>
                                  <p:childTnLst>
                                    <p:set>
                                      <p:cBhvr override="childStyle">
                                        <p:cTn id="14" dur="indefinite"/>
                                        <p:tgtEl>
                                          <p:spTgt spid="5">
                                            <p:txEl>
                                              <p:pRg st="7" end="7"/>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endCondLst>
                                    <p:cond evt="onNext" delay="0">
                                      <p:tgtEl>
                                        <p:sldTgt/>
                                      </p:tgtEl>
                                    </p:cond>
                                  </p:endCondLst>
                                  <p:iterate type="lt">
                                    <p:tmAbs val="25"/>
                                  </p:iterate>
                                  <p:childTnLst>
                                    <p:set>
                                      <p:cBhvr override="childStyle">
                                        <p:cTn id="18" dur="indefinite"/>
                                        <p:tgtEl>
                                          <p:spTgt spid="5">
                                            <p:txEl>
                                              <p:pRg st="10" end="10"/>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endCondLst>
                                    <p:cond evt="onNext" delay="0">
                                      <p:tgtEl>
                                        <p:sldTgt/>
                                      </p:tgtEl>
                                    </p:cond>
                                  </p:endCondLst>
                                  <p:iterate type="lt">
                                    <p:tmAbs val="25"/>
                                  </p:iterate>
                                  <p:childTnLst>
                                    <p:set>
                                      <p:cBhvr override="childStyle">
                                        <p:cTn id="22" dur="indefinite"/>
                                        <p:tgtEl>
                                          <p:spTgt spid="5">
                                            <p:txEl>
                                              <p:pRg st="12" end="12"/>
                                            </p:txEl>
                                          </p:spTgt>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gram 1"/>
          <p:cNvSpPr>
            <a:spLocks noChangeArrowheads="1"/>
          </p:cNvSpPr>
          <p:nvPr/>
        </p:nvSpPr>
        <p:spPr bwMode="auto">
          <a:xfrm>
            <a:off x="0" y="1371600"/>
            <a:ext cx="9305925"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125"/>
          <p:cNvSpPr>
            <a:spLocks noChangeShapeType="1"/>
          </p:cNvSpPr>
          <p:nvPr/>
        </p:nvSpPr>
        <p:spPr bwMode="auto">
          <a:xfrm rot="5400000">
            <a:off x="4537868" y="3993357"/>
            <a:ext cx="811213" cy="0"/>
          </a:xfrm>
          <a:prstGeom prst="straightConnector1">
            <a:avLst/>
          </a:prstGeom>
          <a:noFill/>
          <a:ln w="63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 name="Text Box 137"/>
          <p:cNvSpPr>
            <a:spLocks noChangeArrowheads="1"/>
          </p:cNvSpPr>
          <p:nvPr/>
        </p:nvSpPr>
        <p:spPr bwMode="auto">
          <a:xfrm>
            <a:off x="6324600" y="1146175"/>
            <a:ext cx="2276475" cy="45085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Learning Progressions Frameworks</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AutoShape 113"/>
          <p:cNvSpPr>
            <a:spLocks noChangeArrowheads="1"/>
          </p:cNvSpPr>
          <p:nvPr/>
        </p:nvSpPr>
        <p:spPr bwMode="auto">
          <a:xfrm>
            <a:off x="3514725" y="1146175"/>
            <a:ext cx="2505075" cy="50323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Core Content Connectors</a:t>
            </a:r>
            <a:endParaRPr kumimoji="0" lang="en-US" sz="1800" b="0" i="0" u="none" strike="noStrike" cap="none" normalizeH="0" baseline="0" smtClean="0">
              <a:ln>
                <a:noFill/>
              </a:ln>
              <a:solidFill>
                <a:schemeClr val="tx1"/>
              </a:solidFill>
              <a:effectLst/>
              <a:latin typeface="Arial" pitchFamily="34" charset="0"/>
            </a:endParaRPr>
          </a:p>
        </p:txBody>
      </p:sp>
      <p:sp>
        <p:nvSpPr>
          <p:cNvPr id="7" name="Text Box 138"/>
          <p:cNvSpPr txBox="1">
            <a:spLocks noChangeArrowheads="1"/>
          </p:cNvSpPr>
          <p:nvPr/>
        </p:nvSpPr>
        <p:spPr bwMode="auto">
          <a:xfrm>
            <a:off x="942975" y="1146175"/>
            <a:ext cx="2105025" cy="45085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Common Core State Standards</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AutoShape 145"/>
          <p:cNvSpPr>
            <a:spLocks noChangeShapeType="1"/>
          </p:cNvSpPr>
          <p:nvPr/>
        </p:nvSpPr>
        <p:spPr bwMode="auto">
          <a:xfrm rot="10800000">
            <a:off x="6076950" y="1400175"/>
            <a:ext cx="1619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 name="AutoShape 146"/>
          <p:cNvSpPr>
            <a:spLocks noChangeShapeType="1"/>
          </p:cNvSpPr>
          <p:nvPr/>
        </p:nvSpPr>
        <p:spPr bwMode="auto">
          <a:xfrm>
            <a:off x="3124200" y="1362075"/>
            <a:ext cx="29527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 name="Text Box 142"/>
          <p:cNvSpPr txBox="1">
            <a:spLocks noChangeArrowheads="1"/>
          </p:cNvSpPr>
          <p:nvPr/>
        </p:nvSpPr>
        <p:spPr bwMode="auto">
          <a:xfrm>
            <a:off x="449263" y="2060575"/>
            <a:ext cx="1731962" cy="29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1" name="AutoShape 140"/>
          <p:cNvSpPr>
            <a:spLocks noChangeShapeType="1"/>
          </p:cNvSpPr>
          <p:nvPr/>
        </p:nvSpPr>
        <p:spPr bwMode="auto">
          <a:xfrm rot="5400000">
            <a:off x="1589088" y="1862137"/>
            <a:ext cx="431800" cy="9525"/>
          </a:xfrm>
          <a:prstGeom prst="bentConnector3">
            <a:avLst>
              <a:gd name="adj1" fmla="val 50000"/>
            </a:avLst>
          </a:prstGeom>
          <a:noFill/>
          <a:ln w="1905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 name="AutoShape 143"/>
          <p:cNvSpPr>
            <a:spLocks noChangeArrowheads="1"/>
          </p:cNvSpPr>
          <p:nvPr/>
        </p:nvSpPr>
        <p:spPr bwMode="auto">
          <a:xfrm>
            <a:off x="6800850" y="4662488"/>
            <a:ext cx="2025650" cy="928687"/>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Instructional Resource Guide</a:t>
            </a:r>
            <a:endParaRPr kumimoji="0" lang="en-US" sz="1800" b="0" i="0" u="none" strike="noStrike" cap="none" normalizeH="0" baseline="0" smtClean="0">
              <a:ln>
                <a:noFill/>
              </a:ln>
              <a:solidFill>
                <a:schemeClr val="tx1"/>
              </a:solidFill>
              <a:effectLst/>
              <a:latin typeface="Arial" pitchFamily="34" charset="0"/>
            </a:endParaRPr>
          </a:p>
        </p:txBody>
      </p:sp>
      <p:grpSp>
        <p:nvGrpSpPr>
          <p:cNvPr id="2" name="Group 59"/>
          <p:cNvGrpSpPr>
            <a:grpSpLocks/>
          </p:cNvGrpSpPr>
          <p:nvPr/>
        </p:nvGrpSpPr>
        <p:grpSpPr bwMode="auto">
          <a:xfrm>
            <a:off x="663575" y="1674813"/>
            <a:ext cx="2217738" cy="1479550"/>
            <a:chOff x="2060" y="3100"/>
            <a:chExt cx="2957" cy="1528"/>
          </a:xfrm>
        </p:grpSpPr>
        <p:sp>
          <p:nvSpPr>
            <p:cNvPr id="14" name="AutoShape 141"/>
            <p:cNvSpPr>
              <a:spLocks noChangeArrowheads="1"/>
            </p:cNvSpPr>
            <p:nvPr/>
          </p:nvSpPr>
          <p:spPr bwMode="auto">
            <a:xfrm>
              <a:off x="2060" y="3100"/>
              <a:ext cx="2957" cy="1528"/>
            </a:xfrm>
            <a:prstGeom prst="flowChartExtract">
              <a:avLst/>
            </a:prstGeom>
            <a:noFill/>
            <a:ln w="12700">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 name="Text Box 150"/>
            <p:cNvSpPr txBox="1">
              <a:spLocks noChangeArrowheads="1"/>
            </p:cNvSpPr>
            <p:nvPr/>
          </p:nvSpPr>
          <p:spPr bwMode="auto">
            <a:xfrm>
              <a:off x="2947" y="3832"/>
              <a:ext cx="1276" cy="715"/>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Content</a:t>
              </a:r>
              <a:endParaRPr kumimoji="0" lang="en-US" sz="110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Modules</a:t>
              </a:r>
              <a:endParaRPr kumimoji="0" lang="en-US" sz="1100" i="0" u="none" strike="noStrike" cap="none" normalizeH="0" baseline="0" dirty="0" smtClean="0">
                <a:ln>
                  <a:noFill/>
                </a:ln>
                <a:solidFill>
                  <a:schemeClr val="tx1"/>
                </a:solidFill>
                <a:effectLst/>
                <a:latin typeface="Arial" pitchFamily="34" charset="0"/>
              </a:endParaRPr>
            </a:p>
          </p:txBody>
        </p:sp>
      </p:grpSp>
      <p:sp>
        <p:nvSpPr>
          <p:cNvPr id="16" name="AutoShape 157"/>
          <p:cNvSpPr>
            <a:spLocks noChangeArrowheads="1"/>
          </p:cNvSpPr>
          <p:nvPr/>
        </p:nvSpPr>
        <p:spPr bwMode="auto">
          <a:xfrm>
            <a:off x="663575" y="4556125"/>
            <a:ext cx="2043113" cy="911225"/>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Curriculum Resource Guides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3" name="Group 56"/>
          <p:cNvGrpSpPr>
            <a:grpSpLocks/>
          </p:cNvGrpSpPr>
          <p:nvPr/>
        </p:nvGrpSpPr>
        <p:grpSpPr bwMode="auto">
          <a:xfrm>
            <a:off x="6734175" y="5973763"/>
            <a:ext cx="2409825" cy="884237"/>
            <a:chOff x="11795" y="10067"/>
            <a:chExt cx="3795" cy="1393"/>
          </a:xfrm>
        </p:grpSpPr>
        <p:sp>
          <p:nvSpPr>
            <p:cNvPr id="18" name="Text Box 47"/>
            <p:cNvSpPr txBox="1">
              <a:spLocks noChangeArrowheads="1"/>
            </p:cNvSpPr>
            <p:nvPr/>
          </p:nvSpPr>
          <p:spPr bwMode="auto">
            <a:xfrm>
              <a:off x="11795" y="10067"/>
              <a:ext cx="3795" cy="13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=Standards documents</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Documents that promote teacher understanding of the content</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 Documents that promote instruction of the content</a:t>
              </a:r>
              <a:endParaRPr kumimoji="0" lang="en-US" sz="1800" b="0" i="0" u="none" strike="noStrike" cap="none" normalizeH="0" baseline="0" smtClean="0">
                <a:ln>
                  <a:noFill/>
                </a:ln>
                <a:solidFill>
                  <a:schemeClr val="tx1"/>
                </a:solidFill>
                <a:effectLst/>
                <a:latin typeface="Arial" pitchFamily="34" charset="0"/>
              </a:endParaRPr>
            </a:p>
          </p:txBody>
        </p:sp>
        <p:sp>
          <p:nvSpPr>
            <p:cNvPr id="19" name="Rectangle 48"/>
            <p:cNvSpPr>
              <a:spLocks noChangeArrowheads="1"/>
            </p:cNvSpPr>
            <p:nvPr/>
          </p:nvSpPr>
          <p:spPr bwMode="auto">
            <a:xfrm>
              <a:off x="11896" y="10230"/>
              <a:ext cx="388" cy="143"/>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AutoShape 49"/>
            <p:cNvSpPr>
              <a:spLocks noChangeArrowheads="1"/>
            </p:cNvSpPr>
            <p:nvPr/>
          </p:nvSpPr>
          <p:spPr bwMode="auto">
            <a:xfrm>
              <a:off x="11970" y="10448"/>
              <a:ext cx="206" cy="213"/>
            </a:xfrm>
            <a:prstGeom prst="triangle">
              <a:avLst>
                <a:gd name="adj" fmla="val 50000"/>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50"/>
            <p:cNvSpPr>
              <a:spLocks noChangeArrowheads="1"/>
            </p:cNvSpPr>
            <p:nvPr/>
          </p:nvSpPr>
          <p:spPr bwMode="auto">
            <a:xfrm>
              <a:off x="11896" y="10951"/>
              <a:ext cx="314" cy="143"/>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ext Box 119"/>
          <p:cNvSpPr txBox="1">
            <a:spLocks noChangeArrowheads="1"/>
          </p:cNvSpPr>
          <p:nvPr/>
        </p:nvSpPr>
        <p:spPr bwMode="auto">
          <a:xfrm>
            <a:off x="4278313" y="2568575"/>
            <a:ext cx="0" cy="1588"/>
          </a:xfrm>
          <a:prstGeom prst="rect">
            <a:avLst/>
          </a:prstGeom>
          <a:solidFill>
            <a:srgbClr val="FFFFFF"/>
          </a:solidFill>
          <a:ln w="2857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17" name="Group 58"/>
          <p:cNvGrpSpPr>
            <a:grpSpLocks/>
          </p:cNvGrpSpPr>
          <p:nvPr/>
        </p:nvGrpSpPr>
        <p:grpSpPr bwMode="auto">
          <a:xfrm>
            <a:off x="3200299" y="3446462"/>
            <a:ext cx="3429190" cy="3090227"/>
            <a:chOff x="5759" y="5799"/>
            <a:chExt cx="5399" cy="4866"/>
          </a:xfrm>
        </p:grpSpPr>
        <p:grpSp>
          <p:nvGrpSpPr>
            <p:cNvPr id="23" name="Group 126"/>
            <p:cNvGrpSpPr>
              <a:grpSpLocks/>
            </p:cNvGrpSpPr>
            <p:nvPr/>
          </p:nvGrpSpPr>
          <p:grpSpPr bwMode="auto">
            <a:xfrm>
              <a:off x="7382" y="5799"/>
              <a:ext cx="2145" cy="952"/>
              <a:chOff x="6930" y="7395"/>
              <a:chExt cx="2490" cy="525"/>
            </a:xfrm>
          </p:grpSpPr>
          <p:sp>
            <p:nvSpPr>
              <p:cNvPr id="37" name="AutoShape 127"/>
              <p:cNvSpPr>
                <a:spLocks noChangeShapeType="1"/>
              </p:cNvSpPr>
              <p:nvPr/>
            </p:nvSpPr>
            <p:spPr bwMode="auto">
              <a:xfrm>
                <a:off x="8265" y="7395"/>
                <a:ext cx="1155" cy="525"/>
              </a:xfrm>
              <a:prstGeom prst="bentConnector3">
                <a:avLst>
                  <a:gd name="adj1" fmla="val 100606"/>
                </a:avLst>
              </a:prstGeom>
              <a:noFill/>
              <a:ln w="1270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8" name="AutoShape 128"/>
              <p:cNvSpPr>
                <a:spLocks noChangeShapeType="1"/>
              </p:cNvSpPr>
              <p:nvPr/>
            </p:nvSpPr>
            <p:spPr bwMode="auto">
              <a:xfrm rot="10800000" flipV="1">
                <a:off x="6930" y="7395"/>
                <a:ext cx="1305" cy="495"/>
              </a:xfrm>
              <a:prstGeom prst="bentConnector3">
                <a:avLst>
                  <a:gd name="adj1" fmla="val 99231"/>
                </a:avLst>
              </a:prstGeom>
              <a:noFill/>
              <a:ln w="1270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4" name="Group 120"/>
            <p:cNvGrpSpPr>
              <a:grpSpLocks/>
            </p:cNvGrpSpPr>
            <p:nvPr/>
          </p:nvGrpSpPr>
          <p:grpSpPr bwMode="auto">
            <a:xfrm>
              <a:off x="7224" y="8383"/>
              <a:ext cx="2547" cy="755"/>
              <a:chOff x="6765" y="8820"/>
              <a:chExt cx="2955" cy="416"/>
            </a:xfrm>
          </p:grpSpPr>
          <p:sp>
            <p:nvSpPr>
              <p:cNvPr id="34" name="AutoShape 121"/>
              <p:cNvSpPr>
                <a:spLocks noChangeShapeType="1"/>
              </p:cNvSpPr>
              <p:nvPr/>
            </p:nvSpPr>
            <p:spPr bwMode="auto">
              <a:xfrm>
                <a:off x="8264"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5" name="AutoShape 122"/>
              <p:cNvSpPr>
                <a:spLocks noChangeShapeType="1"/>
              </p:cNvSpPr>
              <p:nvPr/>
            </p:nvSpPr>
            <p:spPr bwMode="auto">
              <a:xfrm>
                <a:off x="6765"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 name="AutoShape 123"/>
              <p:cNvSpPr>
                <a:spLocks noChangeShapeType="1"/>
              </p:cNvSpPr>
              <p:nvPr/>
            </p:nvSpPr>
            <p:spPr bwMode="auto">
              <a:xfrm>
                <a:off x="9719" y="8820"/>
                <a:ext cx="1" cy="416"/>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5" name="Group 129"/>
            <p:cNvGrpSpPr>
              <a:grpSpLocks/>
            </p:cNvGrpSpPr>
            <p:nvPr/>
          </p:nvGrpSpPr>
          <p:grpSpPr bwMode="auto">
            <a:xfrm>
              <a:off x="6424" y="6479"/>
              <a:ext cx="4154" cy="1850"/>
              <a:chOff x="6045" y="7935"/>
              <a:chExt cx="4821" cy="1020"/>
            </a:xfrm>
          </p:grpSpPr>
          <p:sp>
            <p:nvSpPr>
              <p:cNvPr id="31" name="AutoShape 130"/>
              <p:cNvSpPr>
                <a:spLocks noChangeArrowheads="1"/>
              </p:cNvSpPr>
              <p:nvPr/>
            </p:nvSpPr>
            <p:spPr bwMode="auto">
              <a:xfrm>
                <a:off x="757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MS  Unit UDLs</a:t>
                </a:r>
                <a:endParaRPr kumimoji="0" lang="en-US" sz="1800" b="0" i="0" u="none" strike="noStrike" cap="none" normalizeH="0" baseline="0" smtClean="0">
                  <a:ln>
                    <a:noFill/>
                  </a:ln>
                  <a:solidFill>
                    <a:schemeClr val="tx1"/>
                  </a:solidFill>
                  <a:effectLst/>
                  <a:latin typeface="Arial" pitchFamily="34" charset="0"/>
                </a:endParaRPr>
              </a:p>
            </p:txBody>
          </p:sp>
          <p:sp>
            <p:nvSpPr>
              <p:cNvPr id="32" name="AutoShape 131"/>
              <p:cNvSpPr>
                <a:spLocks noChangeArrowheads="1"/>
              </p:cNvSpPr>
              <p:nvPr/>
            </p:nvSpPr>
            <p:spPr bwMode="auto">
              <a:xfrm>
                <a:off x="604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Ele Unit </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UDLs</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33" name="AutoShape 132"/>
              <p:cNvSpPr>
                <a:spLocks noChangeArrowheads="1"/>
              </p:cNvSpPr>
              <p:nvPr/>
            </p:nvSpPr>
            <p:spPr bwMode="auto">
              <a:xfrm>
                <a:off x="9195" y="7935"/>
                <a:ext cx="1671" cy="102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HS  Unit UDLs</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26" name="Group 133"/>
            <p:cNvGrpSpPr>
              <a:grpSpLocks/>
            </p:cNvGrpSpPr>
            <p:nvPr/>
          </p:nvGrpSpPr>
          <p:grpSpPr bwMode="auto">
            <a:xfrm>
              <a:off x="5759" y="8411"/>
              <a:ext cx="5399" cy="2254"/>
              <a:chOff x="5273" y="9105"/>
              <a:chExt cx="6266" cy="1243"/>
            </a:xfrm>
          </p:grpSpPr>
          <p:sp>
            <p:nvSpPr>
              <p:cNvPr id="28" name="AutoShape 134"/>
              <p:cNvSpPr>
                <a:spLocks noChangeArrowheads="1"/>
              </p:cNvSpPr>
              <p:nvPr/>
            </p:nvSpPr>
            <p:spPr bwMode="auto">
              <a:xfrm>
                <a:off x="7222" y="9107"/>
                <a:ext cx="2367" cy="1241"/>
              </a:xfrm>
              <a:prstGeom prst="ellipse">
                <a:avLst/>
              </a:prstGeom>
              <a:solidFill>
                <a:schemeClr val="accent6">
                  <a:lumMod val="40000"/>
                  <a:lumOff val="60000"/>
                </a:schemeClr>
              </a:solidFill>
              <a:ln w="28575">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MS MASSIs  &amp; </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LASSIs</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9" name="AutoShape 135"/>
              <p:cNvSpPr>
                <a:spLocks noChangeArrowheads="1"/>
              </p:cNvSpPr>
              <p:nvPr/>
            </p:nvSpPr>
            <p:spPr bwMode="auto">
              <a:xfrm>
                <a:off x="5273" y="9105"/>
                <a:ext cx="2443" cy="1241"/>
              </a:xfrm>
              <a:prstGeom prst="ellipse">
                <a:avLst/>
              </a:prstGeom>
              <a:solidFill>
                <a:schemeClr val="accent6">
                  <a:lumMod val="40000"/>
                  <a:lumOff val="60000"/>
                </a:schemeClr>
              </a:solidFill>
              <a:ln w="28575">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Ele</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MASSIs &amp;</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LASSIs</a:t>
                </a:r>
                <a:endParaRPr kumimoji="0" lang="en-US" sz="1600" b="1" i="0" u="none" strike="noStrike" cap="none" normalizeH="0" baseline="0" dirty="0" smtClean="0">
                  <a:ln>
                    <a:noFill/>
                  </a:ln>
                  <a:solidFill>
                    <a:schemeClr val="tx1"/>
                  </a:solidFill>
                  <a:effectLst/>
                  <a:latin typeface="Arial" pitchFamily="34" charset="0"/>
                </a:endParaRPr>
              </a:p>
            </p:txBody>
          </p:sp>
          <p:sp>
            <p:nvSpPr>
              <p:cNvPr id="30" name="AutoShape 136"/>
              <p:cNvSpPr>
                <a:spLocks noChangeArrowheads="1"/>
              </p:cNvSpPr>
              <p:nvPr/>
            </p:nvSpPr>
            <p:spPr bwMode="auto">
              <a:xfrm>
                <a:off x="9105" y="9105"/>
                <a:ext cx="2434" cy="1241"/>
              </a:xfrm>
              <a:prstGeom prst="ellipse">
                <a:avLst/>
              </a:prstGeom>
              <a:solidFill>
                <a:schemeClr val="accent6">
                  <a:lumMod val="40000"/>
                  <a:lumOff val="60000"/>
                </a:schemeClr>
              </a:solidFill>
              <a:ln w="28575">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HS MASSIs &amp;</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LASSIs</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grpSp>
      <p:sp>
        <p:nvSpPr>
          <p:cNvPr id="39" name="Text Box 54"/>
          <p:cNvSpPr txBox="1">
            <a:spLocks noChangeArrowheads="1"/>
          </p:cNvSpPr>
          <p:nvPr/>
        </p:nvSpPr>
        <p:spPr bwMode="auto">
          <a:xfrm>
            <a:off x="0" y="1244600"/>
            <a:ext cx="381000" cy="1927225"/>
          </a:xfrm>
          <a:prstGeom prst="rect">
            <a:avLst/>
          </a:prstGeom>
          <a:solidFill>
            <a:srgbClr val="CCC0D9"/>
          </a:solidFill>
          <a:ln w="19050">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TO TEACH</a:t>
            </a:r>
            <a:endParaRPr kumimoji="0" lang="en-US" sz="1800" b="0" i="0" u="none" strike="noStrike" cap="none" normalizeH="0" baseline="0" dirty="0" smtClean="0">
              <a:ln>
                <a:noFill/>
              </a:ln>
              <a:solidFill>
                <a:schemeClr val="tx1"/>
              </a:solidFill>
              <a:effectLst/>
              <a:latin typeface="Arial" pitchFamily="34" charset="0"/>
            </a:endParaRPr>
          </a:p>
        </p:txBody>
      </p:sp>
      <p:sp>
        <p:nvSpPr>
          <p:cNvPr id="40" name="Text Box 55"/>
          <p:cNvSpPr txBox="1">
            <a:spLocks noChangeArrowheads="1"/>
          </p:cNvSpPr>
          <p:nvPr/>
        </p:nvSpPr>
        <p:spPr bwMode="auto">
          <a:xfrm>
            <a:off x="0" y="3733800"/>
            <a:ext cx="371475" cy="1927225"/>
          </a:xfrm>
          <a:prstGeom prst="rect">
            <a:avLst/>
          </a:prstGeom>
          <a:solidFill>
            <a:srgbClr val="FDE9D9"/>
          </a:solidFill>
          <a:ln w="19050">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TO TEACH</a:t>
            </a:r>
            <a:endParaRPr kumimoji="0" lang="en-US" sz="1800" b="0" i="0" u="none" strike="noStrike" cap="none" normalizeH="0" baseline="0" dirty="0" smtClean="0">
              <a:ln>
                <a:noFill/>
              </a:ln>
              <a:solidFill>
                <a:schemeClr val="tx1"/>
              </a:solidFill>
              <a:effectLst/>
              <a:latin typeface="Arial" pitchFamily="34" charset="0"/>
            </a:endParaRPr>
          </a:p>
        </p:txBody>
      </p:sp>
      <p:sp>
        <p:nvSpPr>
          <p:cNvPr id="41" name="Oval 60"/>
          <p:cNvSpPr>
            <a:spLocks noChangeArrowheads="1"/>
          </p:cNvSpPr>
          <p:nvPr/>
        </p:nvSpPr>
        <p:spPr bwMode="auto">
          <a:xfrm>
            <a:off x="3733800" y="2362200"/>
            <a:ext cx="2043113" cy="1004887"/>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Graduated Understandings </a:t>
            </a:r>
            <a:endParaRPr kumimoji="0" lang="en-US" sz="1800" b="0" i="0" u="none" strike="noStrike" cap="none" normalizeH="0" baseline="0" smtClean="0">
              <a:ln>
                <a:noFill/>
              </a:ln>
              <a:solidFill>
                <a:schemeClr val="tx1"/>
              </a:solidFill>
              <a:effectLst/>
              <a:latin typeface="Arial" pitchFamily="34" charset="0"/>
            </a:endParaRPr>
          </a:p>
        </p:txBody>
      </p:sp>
      <p:sp>
        <p:nvSpPr>
          <p:cNvPr id="42" name="AutoShape 63"/>
          <p:cNvSpPr>
            <a:spLocks noChangeArrowheads="1"/>
          </p:cNvSpPr>
          <p:nvPr/>
        </p:nvSpPr>
        <p:spPr bwMode="auto">
          <a:xfrm>
            <a:off x="6324600" y="1981200"/>
            <a:ext cx="1798638" cy="873124"/>
          </a:xfrm>
          <a:prstGeom prst="triangle">
            <a:avLst>
              <a:gd name="adj" fmla="val 50000"/>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Instructional Families</a:t>
            </a:r>
            <a:endParaRPr kumimoji="0" lang="en-US" sz="1800" b="0" i="0" u="none" strike="noStrike" cap="none" normalizeH="0" baseline="0" dirty="0" smtClean="0">
              <a:ln>
                <a:noFill/>
              </a:ln>
              <a:solidFill>
                <a:schemeClr val="tx1"/>
              </a:solidFill>
              <a:effectLst/>
              <a:latin typeface="Arial" pitchFamily="34" charset="0"/>
            </a:endParaRPr>
          </a:p>
        </p:txBody>
      </p:sp>
      <p:sp>
        <p:nvSpPr>
          <p:cNvPr id="43" name="Oval 65"/>
          <p:cNvSpPr>
            <a:spLocks noChangeArrowheads="1"/>
          </p:cNvSpPr>
          <p:nvPr/>
        </p:nvSpPr>
        <p:spPr bwMode="auto">
          <a:xfrm>
            <a:off x="6400800" y="3276600"/>
            <a:ext cx="1766888" cy="619125"/>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Element Cards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44" name="Picture 2" descr="small_logo.png"/>
          <p:cNvPicPr>
            <a:picLocks noChangeAspect="1" noChangeArrowheads="1"/>
          </p:cNvPicPr>
          <p:nvPr/>
        </p:nvPicPr>
        <p:blipFill>
          <a:blip r:embed="rId3" cstate="print"/>
          <a:srcRect/>
          <a:stretch>
            <a:fillRect/>
          </a:stretch>
        </p:blipFill>
        <p:spPr bwMode="auto">
          <a:xfrm>
            <a:off x="0" y="457200"/>
            <a:ext cx="1771650" cy="647700"/>
          </a:xfrm>
          <a:prstGeom prst="rect">
            <a:avLst/>
          </a:prstGeom>
          <a:noFill/>
        </p:spPr>
      </p:pic>
      <p:sp>
        <p:nvSpPr>
          <p:cNvPr id="45"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 name="Rectangle 53"/>
          <p:cNvSpPr>
            <a:spLocks noChangeArrowheads="1"/>
          </p:cNvSpPr>
          <p:nvPr/>
        </p:nvSpPr>
        <p:spPr bwMode="auto">
          <a:xfrm>
            <a:off x="1600200" y="187404"/>
            <a:ext cx="73152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SCHEMA for Common Core State Standards Resources</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NCSC Instructional Resources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7" name="Rectangle 5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
            </a:r>
            <a:br>
              <a:rPr kumimoji="0" lang="en-US" sz="11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8" name="Rectangle 64"/>
          <p:cNvSpPr>
            <a:spLocks noChangeArrowheads="1"/>
          </p:cNvSpPr>
          <p:nvPr/>
        </p:nvSpPr>
        <p:spPr bwMode="auto">
          <a:xfrm>
            <a:off x="0" y="2886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49" name="Straight Arrow Connector 48"/>
          <p:cNvCxnSpPr/>
          <p:nvPr/>
        </p:nvCxnSpPr>
        <p:spPr>
          <a:xfrm flipH="1">
            <a:off x="2514600" y="1752600"/>
            <a:ext cx="1066800" cy="6858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2209800" y="3352800"/>
            <a:ext cx="1295400" cy="990600"/>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2743200" y="4495800"/>
            <a:ext cx="685800" cy="228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2590800" y="5334000"/>
            <a:ext cx="533400" cy="228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flipV="1">
            <a:off x="6400800" y="4495800"/>
            <a:ext cx="762000" cy="1524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2" idx="3"/>
          </p:cNvCxnSpPr>
          <p:nvPr/>
        </p:nvCxnSpPr>
        <p:spPr>
          <a:xfrm flipH="1">
            <a:off x="6705600" y="5455172"/>
            <a:ext cx="391900" cy="10742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800600" y="1752600"/>
            <a:ext cx="0" cy="609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1" idx="6"/>
            <a:endCxn id="42" idx="2"/>
          </p:cNvCxnSpPr>
          <p:nvPr/>
        </p:nvCxnSpPr>
        <p:spPr>
          <a:xfrm flipV="1">
            <a:off x="5776913" y="2854324"/>
            <a:ext cx="547687" cy="1032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43" idx="2"/>
          </p:cNvCxnSpPr>
          <p:nvPr/>
        </p:nvCxnSpPr>
        <p:spPr>
          <a:xfrm>
            <a:off x="5715000" y="3124200"/>
            <a:ext cx="685800" cy="46196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04800" y="3276600"/>
            <a:ext cx="8382000" cy="0"/>
          </a:xfrm>
          <a:prstGeom prst="line">
            <a:avLst/>
          </a:prstGeom>
          <a:ln>
            <a:prstDash val="dash"/>
          </a:ln>
        </p:spPr>
        <p:style>
          <a:lnRef idx="2">
            <a:schemeClr val="accent6"/>
          </a:lnRef>
          <a:fillRef idx="0">
            <a:schemeClr val="accent6"/>
          </a:fillRef>
          <a:effectRef idx="1">
            <a:schemeClr val="accent6"/>
          </a:effectRef>
          <a:fontRef idx="minor">
            <a:schemeClr val="tx1"/>
          </a:fontRef>
        </p:style>
      </p:cxnSp>
      <p:sp>
        <p:nvSpPr>
          <p:cNvPr id="58" name="Slide Number Placeholder 57"/>
          <p:cNvSpPr>
            <a:spLocks noGrp="1"/>
          </p:cNvSpPr>
          <p:nvPr>
            <p:ph type="sldNum" sz="quarter" idx="12"/>
          </p:nvPr>
        </p:nvSpPr>
        <p:spPr/>
        <p:txBody>
          <a:bodyPr/>
          <a:lstStyle/>
          <a:p>
            <a:fld id="{28AF9A73-6AB0-4A83-B66A-7D5DC2A71963}" type="slidenum">
              <a:rPr lang="en-US" smtClean="0"/>
              <a:pPr/>
              <a:t>52</a:t>
            </a:fld>
            <a:endParaRPr lang="en-US"/>
          </a:p>
        </p:txBody>
      </p:sp>
    </p:spTree>
    <p:extLst>
      <p:ext uri="{BB962C8B-B14F-4D97-AF65-F5344CB8AC3E}">
        <p14:creationId xmlns:p14="http://schemas.microsoft.com/office/powerpoint/2010/main" val="3305170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ctr"/>
            <a:r>
              <a:rPr lang="en-US" dirty="0" smtClean="0"/>
              <a:t>LASSIs: Scripted Systematic Instruction</a:t>
            </a:r>
            <a:br>
              <a:rPr lang="en-US" dirty="0" smtClean="0"/>
            </a:br>
            <a:endParaRPr lang="en-US" dirty="0"/>
          </a:p>
        </p:txBody>
      </p:sp>
      <p:sp>
        <p:nvSpPr>
          <p:cNvPr id="5" name="TextBox 4"/>
          <p:cNvSpPr txBox="1"/>
          <p:nvPr/>
        </p:nvSpPr>
        <p:spPr>
          <a:xfrm>
            <a:off x="152400" y="1676400"/>
            <a:ext cx="8534400" cy="4524315"/>
          </a:xfrm>
          <a:prstGeom prst="rect">
            <a:avLst/>
          </a:prstGeom>
          <a:noFill/>
        </p:spPr>
        <p:txBody>
          <a:bodyPr wrap="square" rtlCol="0">
            <a:spAutoFit/>
          </a:bodyPr>
          <a:lstStyle/>
          <a:p>
            <a:pPr marL="285750" indent="-285750">
              <a:buFont typeface="Arial" pitchFamily="34" charset="0"/>
              <a:buChar char="•"/>
            </a:pPr>
            <a:r>
              <a:rPr lang="en-US" sz="2400" dirty="0" smtClean="0"/>
              <a:t>Scripted response options are provided at the end of each section of an  activity.  </a:t>
            </a:r>
          </a:p>
          <a:p>
            <a:pPr marL="285750" indent="-285750">
              <a:buFont typeface="Arial" pitchFamily="34" charset="0"/>
              <a:buChar char="•"/>
            </a:pPr>
            <a:r>
              <a:rPr lang="en-US" sz="2400" dirty="0" smtClean="0"/>
              <a:t>AT to be used as needed</a:t>
            </a:r>
          </a:p>
          <a:p>
            <a:pPr marL="285750" indent="-285750">
              <a:buFont typeface="Arial" pitchFamily="34" charset="0"/>
              <a:buChar char="•"/>
            </a:pPr>
            <a:r>
              <a:rPr lang="en-US" sz="2400" dirty="0" smtClean="0"/>
              <a:t>Adapted texts are provided; original articles for the informational LASSIs</a:t>
            </a:r>
          </a:p>
          <a:p>
            <a:r>
              <a:rPr lang="en-US" sz="2400" dirty="0" smtClean="0"/>
              <a:t>Suggestions:</a:t>
            </a:r>
          </a:p>
          <a:p>
            <a:pPr marL="285750" indent="-285750">
              <a:buFont typeface="Arial" pitchFamily="34" charset="0"/>
              <a:buChar char="•"/>
            </a:pPr>
            <a:r>
              <a:rPr lang="en-US" sz="2400" dirty="0" smtClean="0"/>
              <a:t>Add picture supports to text if needed, but we encourage you to try without first</a:t>
            </a:r>
          </a:p>
          <a:p>
            <a:pPr marL="285750" indent="-285750">
              <a:buFont typeface="Arial" pitchFamily="34" charset="0"/>
              <a:buChar char="•"/>
            </a:pPr>
            <a:r>
              <a:rPr lang="en-US" sz="2400" dirty="0" smtClean="0"/>
              <a:t>Augment using objects for students with the most severe disabilities or multiple disabilities</a:t>
            </a:r>
          </a:p>
          <a:p>
            <a:pPr marL="285750" indent="-285750">
              <a:buFont typeface="Arial" pitchFamily="34" charset="0"/>
              <a:buChar char="•"/>
            </a:pPr>
            <a:r>
              <a:rPr lang="en-US" sz="2400" dirty="0" smtClean="0"/>
              <a:t>Builds in key vocabulary, phonetic awareness and basic concepts </a:t>
            </a:r>
          </a:p>
          <a:p>
            <a:pPr marL="285750" indent="-285750">
              <a:buFont typeface="Arial" pitchFamily="34" charset="0"/>
              <a:buChar char="•"/>
            </a:pPr>
            <a:r>
              <a:rPr lang="en-US" sz="2400" dirty="0" smtClean="0"/>
              <a:t>Builds toward grade level competence</a:t>
            </a:r>
          </a:p>
        </p:txBody>
      </p:sp>
      <p:sp>
        <p:nvSpPr>
          <p:cNvPr id="6" name="Content Placeholder 5"/>
          <p:cNvSpPr>
            <a:spLocks noGrp="1"/>
          </p:cNvSpPr>
          <p:nvPr>
            <p:ph idx="1"/>
          </p:nvPr>
        </p:nvSpPr>
        <p:spPr>
          <a:xfrm>
            <a:off x="457200" y="3569226"/>
            <a:ext cx="8229600" cy="2907774"/>
          </a:xfrm>
        </p:spPr>
        <p:txBody>
          <a:bodyPr/>
          <a:lstStyle/>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7832697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RESPONSE BOARDS</a:t>
            </a:r>
            <a:endParaRPr lang="en-US" dirty="0"/>
          </a:p>
        </p:txBody>
      </p:sp>
      <p:pic>
        <p:nvPicPr>
          <p:cNvPr id="7" name="Content Placeholder 6"/>
          <p:cNvPicPr>
            <a:picLocks noGrp="1"/>
          </p:cNvPicPr>
          <p:nvPr>
            <p:ph idx="1"/>
          </p:nvPr>
        </p:nvPicPr>
        <p:blipFill rotWithShape="1">
          <a:blip r:embed="rId3" cstate="print"/>
          <a:srcRect l="25860" t="20641" r="34327" b="2565"/>
          <a:stretch/>
        </p:blipFill>
        <p:spPr bwMode="auto">
          <a:xfrm>
            <a:off x="228600" y="1295400"/>
            <a:ext cx="4114800" cy="5181600"/>
          </a:xfrm>
          <a:prstGeom prst="rect">
            <a:avLst/>
          </a:prstGeom>
          <a:noFill/>
          <a:ln w="9525">
            <a:noFill/>
            <a:miter lim="800000"/>
            <a:headEnd/>
            <a:tailEnd/>
          </a:ln>
        </p:spPr>
      </p:pic>
      <p:pic>
        <p:nvPicPr>
          <p:cNvPr id="8" name="Picture 7"/>
          <p:cNvPicPr/>
          <p:nvPr/>
        </p:nvPicPr>
        <p:blipFill>
          <a:blip r:embed="rId4" cstate="print"/>
          <a:srcRect l="53437" t="20996" r="11093" b="3559"/>
          <a:stretch>
            <a:fillRect/>
          </a:stretch>
        </p:blipFill>
        <p:spPr bwMode="auto">
          <a:xfrm>
            <a:off x="4572000" y="1447800"/>
            <a:ext cx="4343400" cy="5029200"/>
          </a:xfrm>
          <a:prstGeom prst="rect">
            <a:avLst/>
          </a:prstGeom>
          <a:noFill/>
          <a:ln w="9525">
            <a:noFill/>
            <a:miter lim="800000"/>
            <a:headEnd/>
            <a:tailEnd/>
          </a:ln>
        </p:spPr>
      </p:pic>
    </p:spTree>
    <p:extLst>
      <p:ext uri="{BB962C8B-B14F-4D97-AF65-F5344CB8AC3E}">
        <p14:creationId xmlns:p14="http://schemas.microsoft.com/office/powerpoint/2010/main" val="30526269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 MONITORING DATA SHEET</a:t>
            </a:r>
            <a:endParaRPr lang="en-US" dirty="0"/>
          </a:p>
        </p:txBody>
      </p:sp>
      <p:pic>
        <p:nvPicPr>
          <p:cNvPr id="4" name="Content Placeholder 3"/>
          <p:cNvPicPr>
            <a:picLocks noGrp="1"/>
          </p:cNvPicPr>
          <p:nvPr>
            <p:ph idx="1"/>
          </p:nvPr>
        </p:nvPicPr>
        <p:blipFill rotWithShape="1">
          <a:blip r:embed="rId3"/>
          <a:srcRect l="54799" t="18500" r="4401" b="14000"/>
          <a:stretch/>
        </p:blipFill>
        <p:spPr bwMode="auto">
          <a:xfrm>
            <a:off x="457200" y="1295400"/>
            <a:ext cx="8382000" cy="5257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3334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chemeClr val="accent1"/>
                </a:solidFill>
              </a:rPr>
              <a:t>LASSIs and Technology</a:t>
            </a:r>
            <a:endParaRPr lang="en-US" dirty="0">
              <a:solidFill>
                <a:schemeClr val="accent1"/>
              </a:solidFill>
            </a:endParaRPr>
          </a:p>
        </p:txBody>
      </p:sp>
      <p:sp>
        <p:nvSpPr>
          <p:cNvPr id="3" name="Slide Number Placeholder 2"/>
          <p:cNvSpPr>
            <a:spLocks noGrp="1"/>
          </p:cNvSpPr>
          <p:nvPr>
            <p:ph type="sldNum" sz="quarter" idx="12"/>
          </p:nvPr>
        </p:nvSpPr>
        <p:spPr/>
        <p:txBody>
          <a:bodyPr/>
          <a:lstStyle/>
          <a:p>
            <a:fld id="{28AF9A73-6AB0-4A83-B66A-7D5DC2A71963}" type="slidenum">
              <a:rPr lang="en-US" smtClean="0"/>
              <a:pPr/>
              <a:t>56</a:t>
            </a:fld>
            <a:endParaRPr lang="en-US"/>
          </a:p>
        </p:txBody>
      </p:sp>
      <p:pic>
        <p:nvPicPr>
          <p:cNvPr id="10243" name="Picture 3" descr="E:\NANO (L)\GSEG\Instructional Resources\LASSIS\Photos for Angel\ipad selection- use this 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370189"/>
            <a:ext cx="2753996" cy="316797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NANO (L)\GSEG\Instructional Resources\LASSIS\Photos for Angel\close up of text with ip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066799"/>
            <a:ext cx="3512439" cy="265747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E:\NANO (L)\GSEG\Instructional Resources\LASSIS\Photos for Angel\adapted text on smartboard with PI stud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7568"/>
          <a:stretch/>
        </p:blipFill>
        <p:spPr bwMode="auto">
          <a:xfrm>
            <a:off x="146816" y="1072054"/>
            <a:ext cx="4391025" cy="229813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E:\NANO (L)\GSEG\Instructional Resources\LASSIS\Photos for Angel\vocab activity on smartboar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599" y="3401720"/>
            <a:ext cx="2921067" cy="2828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6998" y="3441680"/>
            <a:ext cx="2596384" cy="3416320"/>
          </a:xfrm>
          <a:prstGeom prst="rect">
            <a:avLst/>
          </a:prstGeom>
          <a:noFill/>
        </p:spPr>
        <p:txBody>
          <a:bodyPr wrap="square" rtlCol="0">
            <a:spAutoFit/>
          </a:bodyPr>
          <a:lstStyle/>
          <a:p>
            <a:r>
              <a:rPr lang="en-US" dirty="0" smtClean="0"/>
              <a:t>Clockwise left to right: Teachers use an interactive whiteboard to present text. A notebook is used to present response options. Student makes selection on notebook. An interactive whiteboard is used to match vocabulary word to pictorial representations.</a:t>
            </a:r>
            <a:endParaRPr lang="en-US" dirty="0"/>
          </a:p>
        </p:txBody>
      </p:sp>
    </p:spTree>
    <p:extLst>
      <p:ext uri="{BB962C8B-B14F-4D97-AF65-F5344CB8AC3E}">
        <p14:creationId xmlns:p14="http://schemas.microsoft.com/office/powerpoint/2010/main" val="41229552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 to come</a:t>
            </a:r>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r>
              <a:rPr lang="en-US" dirty="0" smtClean="0"/>
              <a:t>Watch the </a:t>
            </a:r>
            <a:r>
              <a:rPr lang="en-US" dirty="0" err="1" smtClean="0"/>
              <a:t>WiKi</a:t>
            </a:r>
            <a:r>
              <a:rPr lang="en-US" dirty="0" smtClean="0"/>
              <a:t> site for additional resources!</a:t>
            </a:r>
          </a:p>
          <a:p>
            <a:pPr marL="0" indent="0">
              <a:buNone/>
            </a:pPr>
            <a:endParaRPr lang="en-US" dirty="0"/>
          </a:p>
          <a:p>
            <a:pPr marL="0" indent="0">
              <a:buNone/>
            </a:pPr>
            <a:r>
              <a:rPr lang="en-US" u="sng" dirty="0" smtClean="0">
                <a:hlinkClick r:id="rId2"/>
              </a:rPr>
              <a:t>https</a:t>
            </a:r>
            <a:r>
              <a:rPr lang="en-US" u="sng" dirty="0">
                <a:hlinkClick r:id="rId2"/>
              </a:rPr>
              <a:t>://wiki.ncscpartners.org/mediawiki/index.php/Main_Page</a:t>
            </a:r>
            <a:r>
              <a:rPr lang="en-US" dirty="0"/>
              <a:t>  </a:t>
            </a:r>
          </a:p>
        </p:txBody>
      </p:sp>
      <p:sp>
        <p:nvSpPr>
          <p:cNvPr id="3" name="Slide Number Placeholder 2"/>
          <p:cNvSpPr>
            <a:spLocks noGrp="1"/>
          </p:cNvSpPr>
          <p:nvPr>
            <p:ph type="sldNum" sz="quarter" idx="4294967295"/>
          </p:nvPr>
        </p:nvSpPr>
        <p:spPr>
          <a:xfrm>
            <a:off x="7010400" y="6356350"/>
            <a:ext cx="2133600" cy="365125"/>
          </a:xfrm>
        </p:spPr>
        <p:txBody>
          <a:bodyPr/>
          <a:lstStyle/>
          <a:p>
            <a:fld id="{28AF9A73-6AB0-4A83-B66A-7D5DC2A71963}" type="slidenum">
              <a:rPr lang="en-US" smtClean="0"/>
              <a:pPr/>
              <a:t>57</a:t>
            </a:fld>
            <a:endParaRPr lang="en-US"/>
          </a:p>
        </p:txBody>
      </p:sp>
    </p:spTree>
    <p:extLst>
      <p:ext uri="{BB962C8B-B14F-4D97-AF65-F5344CB8AC3E}">
        <p14:creationId xmlns:p14="http://schemas.microsoft.com/office/powerpoint/2010/main" val="28034389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21162"/>
          </a:xfrm>
        </p:spPr>
        <p:txBody>
          <a:bodyPr>
            <a:normAutofit/>
          </a:bodyPr>
          <a:lstStyle/>
          <a:p>
            <a:pPr algn="ctr"/>
            <a:r>
              <a:rPr lang="en-US" sz="8000" dirty="0" smtClean="0"/>
              <a:t>Thank You!</a:t>
            </a:r>
            <a:br>
              <a:rPr lang="en-US" sz="8000" dirty="0" smtClean="0"/>
            </a:br>
            <a:r>
              <a:rPr lang="en-US" sz="2800" dirty="0" smtClean="0"/>
              <a:t>sarah.kennedy@uky.edu</a:t>
            </a:r>
            <a:endParaRPr lang="en-US" sz="2800" dirty="0"/>
          </a:p>
        </p:txBody>
      </p:sp>
      <p:sp>
        <p:nvSpPr>
          <p:cNvPr id="3" name="Content Placeholder 2"/>
          <p:cNvSpPr>
            <a:spLocks noGrp="1"/>
          </p:cNvSpPr>
          <p:nvPr>
            <p:ph idx="1"/>
          </p:nvPr>
        </p:nvSpPr>
        <p:spPr>
          <a:xfrm>
            <a:off x="457200" y="5029200"/>
            <a:ext cx="8229600" cy="914401"/>
          </a:xfrm>
        </p:spPr>
        <p:txBody>
          <a:bodyPr/>
          <a:lstStyle/>
          <a:p>
            <a:pPr marL="0" indent="0" algn="ctr">
              <a:buNone/>
            </a:pPr>
            <a:r>
              <a:rPr lang="en-US" sz="1400" dirty="0"/>
              <a:t>The contents of this presentation were developed under a grant from the Department of Education (PR/Award #: H373X100002, Project Officer, Susan.Weigert@Ed.gov</a:t>
            </a:r>
            <a:r>
              <a:rPr lang="en-US" sz="1400" dirty="0" smtClean="0"/>
              <a:t>). </a:t>
            </a:r>
            <a:r>
              <a:rPr lang="en-US" sz="1400" dirty="0"/>
              <a:t>However, the contents do not necessarily represent the policy of the Department of Education and no assumption of endorsement by the Federal government should be made.</a:t>
            </a:r>
          </a:p>
          <a:p>
            <a:endParaRPr lang="en-US" dirty="0"/>
          </a:p>
        </p:txBody>
      </p:sp>
    </p:spTree>
    <p:extLst>
      <p:ext uri="{BB962C8B-B14F-4D97-AF65-F5344CB8AC3E}">
        <p14:creationId xmlns:p14="http://schemas.microsoft.com/office/powerpoint/2010/main" val="1828515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472"/>
            <a:ext cx="8229600" cy="1143000"/>
          </a:xfrm>
        </p:spPr>
        <p:txBody>
          <a:bodyPr>
            <a:normAutofit fontScale="90000"/>
          </a:bodyPr>
          <a:lstStyle/>
          <a:p>
            <a:pPr algn="ctr"/>
            <a:r>
              <a:rPr lang="en-US" sz="4000" dirty="0" smtClean="0"/>
              <a:t>Beyond the Summative Test</a:t>
            </a:r>
            <a:r>
              <a:rPr lang="en-US" dirty="0"/>
              <a:t/>
            </a:r>
            <a:br>
              <a:rPr lang="en-US" dirty="0"/>
            </a:br>
            <a:endParaRPr lang="en-US" dirty="0"/>
          </a:p>
        </p:txBody>
      </p:sp>
      <p:sp>
        <p:nvSpPr>
          <p:cNvPr id="3" name="Content Placeholder 2"/>
          <p:cNvSpPr>
            <a:spLocks noGrp="1"/>
          </p:cNvSpPr>
          <p:nvPr>
            <p:ph idx="1"/>
          </p:nvPr>
        </p:nvSpPr>
        <p:spPr>
          <a:xfrm>
            <a:off x="457200" y="914400"/>
            <a:ext cx="8229600" cy="5211763"/>
          </a:xfrm>
        </p:spPr>
        <p:txBody>
          <a:bodyPr/>
          <a:lstStyle/>
          <a:p>
            <a:pPr marL="0" indent="0" fontAlgn="auto">
              <a:spcAft>
                <a:spcPts val="0"/>
              </a:spcAft>
              <a:buNone/>
              <a:defRPr/>
            </a:pPr>
            <a:r>
              <a:rPr lang="en-US" sz="2800" dirty="0" smtClean="0"/>
              <a:t>The NCSC </a:t>
            </a:r>
            <a:r>
              <a:rPr lang="en-US" sz="2800" dirty="0"/>
              <a:t>long-term goal is to ensure that students with significant cognitive disabilities achieve increasingly higher academic outcomes and leave high school ready for postsecondary options.</a:t>
            </a:r>
          </a:p>
          <a:p>
            <a:pPr marL="0" indent="0" fontAlgn="auto">
              <a:spcAft>
                <a:spcPts val="0"/>
              </a:spcAft>
              <a:buNone/>
              <a:defRPr/>
            </a:pPr>
            <a:endParaRPr lang="en-US" sz="1000" dirty="0"/>
          </a:p>
          <a:p>
            <a:pPr marL="0" indent="0" fontAlgn="auto">
              <a:spcAft>
                <a:spcPts val="0"/>
              </a:spcAft>
              <a:buNone/>
              <a:defRPr/>
            </a:pPr>
            <a:r>
              <a:rPr lang="en-US" sz="2800" b="1" u="sng" dirty="0"/>
              <a:t>A well-designed summative assessment alone is </a:t>
            </a:r>
            <a:r>
              <a:rPr lang="en-US" sz="2800" b="1" u="sng" dirty="0" smtClean="0"/>
              <a:t>insufficient to achieve our purpose. </a:t>
            </a:r>
            <a:endParaRPr lang="en-US" sz="2800" b="1" u="sng" dirty="0"/>
          </a:p>
          <a:p>
            <a:pPr marL="0" indent="0" fontAlgn="auto">
              <a:spcAft>
                <a:spcPts val="0"/>
              </a:spcAft>
              <a:buFontTx/>
              <a:buChar char="-"/>
              <a:defRPr/>
            </a:pPr>
            <a:endParaRPr lang="en-US" sz="1000" dirty="0"/>
          </a:p>
          <a:p>
            <a:pPr marL="0" indent="0" fontAlgn="auto">
              <a:spcAft>
                <a:spcPts val="0"/>
              </a:spcAft>
              <a:buNone/>
              <a:defRPr/>
            </a:pPr>
            <a:r>
              <a:rPr lang="en-US" sz="2400" dirty="0"/>
              <a:t>To achieve this goal, an AA-AAS system also requires</a:t>
            </a:r>
            <a:r>
              <a:rPr lang="en-US" sz="2400" dirty="0" smtClean="0"/>
              <a:t>:</a:t>
            </a:r>
            <a:endParaRPr lang="en-US" sz="2400" dirty="0"/>
          </a:p>
          <a:p>
            <a:pPr fontAlgn="auto">
              <a:spcAft>
                <a:spcPts val="0"/>
              </a:spcAft>
              <a:buFont typeface="Arial" pitchFamily="34" charset="0"/>
              <a:buChar char="•"/>
              <a:defRPr/>
            </a:pPr>
            <a:r>
              <a:rPr lang="en-US" sz="2400" dirty="0"/>
              <a:t>Curricular &amp; instructional frameworks</a:t>
            </a:r>
          </a:p>
          <a:p>
            <a:pPr fontAlgn="auto">
              <a:spcAft>
                <a:spcPts val="0"/>
              </a:spcAft>
              <a:buFont typeface="Arial" pitchFamily="34" charset="0"/>
              <a:buChar char="•"/>
              <a:defRPr/>
            </a:pPr>
            <a:r>
              <a:rPr lang="en-US" sz="2400" dirty="0"/>
              <a:t>Teacher resources and professional development</a:t>
            </a:r>
          </a:p>
          <a:p>
            <a:endParaRPr lang="en-US" sz="2800" dirty="0"/>
          </a:p>
        </p:txBody>
      </p:sp>
    </p:spTree>
    <p:extLst>
      <p:ext uri="{BB962C8B-B14F-4D97-AF65-F5344CB8AC3E}">
        <p14:creationId xmlns:p14="http://schemas.microsoft.com/office/powerpoint/2010/main" val="1722038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dirty="0" smtClean="0"/>
              <a:t>NCSC </a:t>
            </a:r>
            <a:r>
              <a:rPr lang="en-US" dirty="0"/>
              <a:t>Overall Timeline </a:t>
            </a:r>
            <a:r>
              <a:rPr lang="en-US" dirty="0" smtClean="0"/>
              <a:t>2013−2015 </a:t>
            </a:r>
            <a:r>
              <a:rPr lang="en-US" dirty="0"/>
              <a:t/>
            </a:r>
            <a:br>
              <a:rPr lang="en-US" dirty="0"/>
            </a:br>
            <a:endParaRPr lang="en-US" dirty="0"/>
          </a:p>
        </p:txBody>
      </p:sp>
      <p:sp>
        <p:nvSpPr>
          <p:cNvPr id="5" name="Content Placeholder 4"/>
          <p:cNvSpPr>
            <a:spLocks noGrp="1"/>
          </p:cNvSpPr>
          <p:nvPr>
            <p:ph idx="1"/>
          </p:nvPr>
        </p:nvSpPr>
        <p:spPr>
          <a:xfrm>
            <a:off x="457200" y="1143000"/>
            <a:ext cx="8610600" cy="6019800"/>
          </a:xfrm>
        </p:spPr>
        <p:txBody>
          <a:bodyPr/>
          <a:lstStyle/>
          <a:p>
            <a:r>
              <a:rPr lang="en-US" sz="2400" b="1" dirty="0" smtClean="0"/>
              <a:t>2013: Item and Test Development Phase</a:t>
            </a:r>
            <a:r>
              <a:rPr lang="en-US" sz="2400" dirty="0" smtClean="0"/>
              <a:t>: Task Template Tryouts, Item Specs/item development/item reviews, Student Interaction Studies (SIS), Draft grade level PLDs, finalize pilot/field design, Tech build </a:t>
            </a:r>
          </a:p>
          <a:p>
            <a:r>
              <a:rPr lang="en-US" sz="2400" b="1" dirty="0" smtClean="0"/>
              <a:t>2014: Pilot, Field, Research Phase</a:t>
            </a:r>
            <a:r>
              <a:rPr lang="en-US" sz="2400" dirty="0" smtClean="0"/>
              <a:t>: </a:t>
            </a:r>
          </a:p>
          <a:p>
            <a:pPr marL="919163">
              <a:buFontTx/>
              <a:buChar char="−"/>
            </a:pPr>
            <a:r>
              <a:rPr lang="en-US" sz="2400" b="1" dirty="0" smtClean="0"/>
              <a:t>Pilot Phase 1: National Sample, generate item statistics Winter/Spring 2014, </a:t>
            </a:r>
            <a:r>
              <a:rPr lang="en-US" sz="2400" dirty="0" smtClean="0"/>
              <a:t>Finalize blueprints, revise items, assemble forms </a:t>
            </a:r>
          </a:p>
          <a:p>
            <a:pPr marL="919163">
              <a:buFontTx/>
              <a:buChar char="−"/>
            </a:pPr>
            <a:r>
              <a:rPr lang="en-US" sz="2400" b="1" dirty="0" smtClean="0"/>
              <a:t>Phase 2: Field Test Forms Fall 2014</a:t>
            </a:r>
            <a:r>
              <a:rPr lang="en-US" sz="2400" dirty="0" smtClean="0"/>
              <a:t>, finalize administration training and supports </a:t>
            </a:r>
          </a:p>
          <a:p>
            <a:r>
              <a:rPr lang="en-US" sz="2400" b="1" dirty="0" smtClean="0"/>
              <a:t>2015: Operational administration of NCSC assessments </a:t>
            </a:r>
            <a:endParaRPr lang="en-US" sz="2400" dirty="0" smtClean="0"/>
          </a:p>
          <a:p>
            <a:pPr marL="0" indent="0">
              <a:buNone/>
            </a:pPr>
            <a:r>
              <a:rPr lang="en-US" sz="2400" dirty="0"/>
              <a:t>	</a:t>
            </a:r>
            <a:r>
              <a:rPr lang="en-US" sz="2400" dirty="0" smtClean="0"/>
              <a:t>	–Summer 2015: Set Standards </a:t>
            </a:r>
          </a:p>
          <a:p>
            <a:pPr marL="0" indent="0">
              <a:buNone/>
            </a:pPr>
            <a:r>
              <a:rPr lang="en-US" sz="2400" dirty="0"/>
              <a:t>	</a:t>
            </a:r>
            <a:r>
              <a:rPr lang="en-US" sz="2400" dirty="0" smtClean="0"/>
              <a:t>	–Fall 2015: Technical reporting complete </a:t>
            </a:r>
          </a:p>
          <a:p>
            <a:endParaRPr lang="en-US" dirty="0"/>
          </a:p>
        </p:txBody>
      </p:sp>
    </p:spTree>
    <p:extLst>
      <p:ext uri="{BB962C8B-B14F-4D97-AF65-F5344CB8AC3E}">
        <p14:creationId xmlns:p14="http://schemas.microsoft.com/office/powerpoint/2010/main" val="347875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5962"/>
          </a:xfrm>
        </p:spPr>
        <p:txBody>
          <a:bodyPr>
            <a:normAutofit/>
          </a:bodyPr>
          <a:lstStyle/>
          <a:p>
            <a:pPr algn="ctr"/>
            <a:r>
              <a:rPr lang="en-US" dirty="0" smtClean="0"/>
              <a:t>Professional Development Framework</a:t>
            </a:r>
            <a:endParaRPr lang="en-US" dirty="0"/>
          </a:p>
        </p:txBody>
      </p:sp>
      <p:pic>
        <p:nvPicPr>
          <p:cNvPr id="4"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219201"/>
            <a:ext cx="8229600" cy="4800600"/>
          </a:xfrm>
        </p:spPr>
      </p:pic>
    </p:spTree>
    <p:extLst>
      <p:ext uri="{BB962C8B-B14F-4D97-AF65-F5344CB8AC3E}">
        <p14:creationId xmlns:p14="http://schemas.microsoft.com/office/powerpoint/2010/main" val="244634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dirty="0" smtClean="0"/>
              <a:t>College, Career, and Community Ready,</a:t>
            </a:r>
            <a:br>
              <a:rPr lang="en-US" dirty="0" smtClean="0"/>
            </a:br>
            <a:r>
              <a:rPr lang="en-US" dirty="0" smtClean="0"/>
              <a:t>and AA-AAS</a:t>
            </a:r>
            <a:endParaRPr lang="en-US" dirty="0"/>
          </a:p>
        </p:txBody>
      </p:sp>
      <p:sp>
        <p:nvSpPr>
          <p:cNvPr id="3" name="Content Placeholder 2"/>
          <p:cNvSpPr>
            <a:spLocks noGrp="1"/>
          </p:cNvSpPr>
          <p:nvPr>
            <p:ph idx="1"/>
          </p:nvPr>
        </p:nvSpPr>
        <p:spPr>
          <a:xfrm>
            <a:off x="457200" y="1417638"/>
            <a:ext cx="8229600" cy="4883626"/>
          </a:xfrm>
        </p:spPr>
        <p:txBody>
          <a:bodyPr/>
          <a:lstStyle/>
          <a:p>
            <a:pPr lvl="1">
              <a:defRPr/>
            </a:pPr>
            <a:r>
              <a:rPr lang="en-US" dirty="0"/>
              <a:t>Well developed academic skills for continued life-long learning</a:t>
            </a:r>
            <a:endParaRPr lang="en-US" strike="sngStrike" dirty="0"/>
          </a:p>
          <a:p>
            <a:pPr lvl="1">
              <a:defRPr/>
            </a:pPr>
            <a:r>
              <a:rPr lang="en-US" dirty="0"/>
              <a:t>Social and communication skills </a:t>
            </a:r>
            <a:r>
              <a:rPr lang="en-US" dirty="0" smtClean="0"/>
              <a:t>needed for </a:t>
            </a:r>
            <a:r>
              <a:rPr lang="en-US" dirty="0"/>
              <a:t>working with </a:t>
            </a:r>
            <a:r>
              <a:rPr lang="en-US" dirty="0" smtClean="0"/>
              <a:t>others as essential for community ready</a:t>
            </a:r>
            <a:endParaRPr lang="en-US" dirty="0"/>
          </a:p>
          <a:p>
            <a:pPr lvl="1">
              <a:defRPr/>
            </a:pPr>
            <a:r>
              <a:rPr lang="en-US" dirty="0"/>
              <a:t>Recognizing the need for and seeking assistance when needed</a:t>
            </a:r>
          </a:p>
          <a:p>
            <a:pPr lvl="1">
              <a:defRPr/>
            </a:pPr>
            <a:r>
              <a:rPr lang="en-US" dirty="0"/>
              <a:t>P</a:t>
            </a:r>
            <a:r>
              <a:rPr lang="en-US" dirty="0" smtClean="0"/>
              <a:t>roblem solving using </a:t>
            </a:r>
            <a:r>
              <a:rPr lang="en-US" dirty="0"/>
              <a:t>academic skills</a:t>
            </a:r>
          </a:p>
        </p:txBody>
      </p:sp>
      <p:sp>
        <p:nvSpPr>
          <p:cNvPr id="4" name="TextBox 3"/>
          <p:cNvSpPr txBox="1"/>
          <p:nvPr/>
        </p:nvSpPr>
        <p:spPr>
          <a:xfrm>
            <a:off x="2133600" y="5562600"/>
            <a:ext cx="5181600" cy="738664"/>
          </a:xfrm>
          <a:prstGeom prst="rect">
            <a:avLst/>
          </a:prstGeom>
          <a:noFill/>
        </p:spPr>
        <p:txBody>
          <a:bodyPr wrap="square" rtlCol="0">
            <a:spAutoFit/>
          </a:bodyPr>
          <a:lstStyle/>
          <a:p>
            <a:r>
              <a:rPr lang="en-US" sz="1400" dirty="0"/>
              <a:t>Kearns, Kleinert, Harrison, Shepherd-Jones, Hall, &amp; Jones (2011). What Does College and Career Ready Mean for Students with Significant Cognitive Disabilities.</a:t>
            </a:r>
          </a:p>
        </p:txBody>
      </p:sp>
    </p:spTree>
    <p:extLst>
      <p:ext uri="{BB962C8B-B14F-4D97-AF65-F5344CB8AC3E}">
        <p14:creationId xmlns:p14="http://schemas.microsoft.com/office/powerpoint/2010/main" val="29790011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7|4.4|8.6|9.8|4.2|6.3|7.3"/>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335</TotalTime>
  <Words>4708</Words>
  <Application>Microsoft Office PowerPoint</Application>
  <PresentationFormat>On-screen Show (4:3)</PresentationFormat>
  <Paragraphs>679</Paragraphs>
  <Slides>58</Slides>
  <Notes>52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Theme1</vt:lpstr>
      <vt:lpstr> Walk Through the WIKI: Resources for Educators on How to Modify Curriculum and Instruction for Students with Disabilities National Center and State Collaborative Approach to Defining and Teaching Content</vt:lpstr>
      <vt:lpstr>NCSC Project Goal</vt:lpstr>
      <vt:lpstr>NCSC State Partners</vt:lpstr>
      <vt:lpstr>NCSC Organization Partners</vt:lpstr>
      <vt:lpstr>NCSC: A Comprehensive Model</vt:lpstr>
      <vt:lpstr>Beyond the Summative Test </vt:lpstr>
      <vt:lpstr> NCSC Overall Timeline 2013−2015  </vt:lpstr>
      <vt:lpstr>Professional Development Framework</vt:lpstr>
      <vt:lpstr>College, Career, and Community Ready, and AA-AAS</vt:lpstr>
      <vt:lpstr>Curricular and Instructional Resources</vt:lpstr>
      <vt:lpstr>Quality Indicators for Instructional Resources</vt:lpstr>
      <vt:lpstr>Communicative and Instructional Practices –  potential changes in the classroom</vt:lpstr>
      <vt:lpstr>PowerPoint Presentation</vt:lpstr>
      <vt:lpstr>PowerPoint Presentation</vt:lpstr>
      <vt:lpstr>Looking at 4 Interrelated Guiding Principles of Learning Progressions (Hess, 2008)</vt:lpstr>
      <vt:lpstr>Think Map vs. Route</vt:lpstr>
      <vt:lpstr>Learning Progressions</vt:lpstr>
      <vt:lpstr>PowerPoint Presentation</vt:lpstr>
      <vt:lpstr>PowerPoint Presentation</vt:lpstr>
      <vt:lpstr>PowerPoint Presentation</vt:lpstr>
      <vt:lpstr>Dual Alignment View: Math</vt:lpstr>
      <vt:lpstr>PowerPoint Presentation</vt:lpstr>
      <vt:lpstr>Graduated Understandings</vt:lpstr>
      <vt:lpstr>PowerPoint Presentation</vt:lpstr>
      <vt:lpstr>PowerPoint Presentation</vt:lpstr>
      <vt:lpstr>Instructional Families/CCSS Domains View</vt:lpstr>
      <vt:lpstr>Element Cards</vt:lpstr>
      <vt:lpstr>PowerPoint Presentation</vt:lpstr>
      <vt:lpstr>Purpose of the Content Modules</vt:lpstr>
      <vt:lpstr>Content Modules Topics</vt:lpstr>
      <vt:lpstr>PowerPoint Presentation</vt:lpstr>
      <vt:lpstr>Curriculum Resource Guides</vt:lpstr>
      <vt:lpstr>What is included in CR Guide?</vt:lpstr>
      <vt:lpstr>Curriculum Resource Guides</vt:lpstr>
      <vt:lpstr>PowerPoint Presentation</vt:lpstr>
      <vt:lpstr>What is included in CR Guide?</vt:lpstr>
      <vt:lpstr>PowerPoint Presentation</vt:lpstr>
      <vt:lpstr>What is Included in IR Guide?</vt:lpstr>
      <vt:lpstr>PowerPoint Presentation</vt:lpstr>
      <vt:lpstr>UDL Units in Mathematics</vt:lpstr>
      <vt:lpstr>ELA – UDL Units and lessons</vt:lpstr>
      <vt:lpstr>UDL Unit Plans/ Lesson Plans</vt:lpstr>
      <vt:lpstr>UDL Unit: Daily Lesson Plans: The principals of UDL and examples of modified and adapted general education lessons  </vt:lpstr>
      <vt:lpstr> The UDL lessons show how to modify and or adapt for both  Emerging Readers and Emerging Communicators </vt:lpstr>
      <vt:lpstr>NCSC UDL Unit Concept Reinforcement Activity for Mathematics and ELA </vt:lpstr>
      <vt:lpstr>PowerPoint Presentation</vt:lpstr>
      <vt:lpstr>The Adventures of Tom Sawyer</vt:lpstr>
      <vt:lpstr>PowerPoint Presentation</vt:lpstr>
      <vt:lpstr>PowerPoint Presentation</vt:lpstr>
      <vt:lpstr>The UDL Units </vt:lpstr>
      <vt:lpstr>5 Step Process</vt:lpstr>
      <vt:lpstr>PowerPoint Presentation</vt:lpstr>
      <vt:lpstr>LASSIs: Scripted Systematic Instruction </vt:lpstr>
      <vt:lpstr>SAMPLE RESPONSE BOARDS</vt:lpstr>
      <vt:lpstr>PROGRESS MONITORING DATA SHEET</vt:lpstr>
      <vt:lpstr>LASSIs and Technology</vt:lpstr>
      <vt:lpstr>More information to come</vt:lpstr>
      <vt:lpstr>Thank You! sarah.kennedy@uky.edu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Center and State Collaborative Approach to Defining and Teaching Content to Students with the  Most Significant Cognitive Disabilities</dc:title>
  <dc:creator>Kennedy, Sarah</dc:creator>
  <cp:lastModifiedBy>SED</cp:lastModifiedBy>
  <cp:revision>14</cp:revision>
  <cp:lastPrinted>2013-11-20T20:34:54Z</cp:lastPrinted>
  <dcterms:created xsi:type="dcterms:W3CDTF">2013-10-22T16:48:22Z</dcterms:created>
  <dcterms:modified xsi:type="dcterms:W3CDTF">2013-11-26T19:43:19Z</dcterms:modified>
</cp:coreProperties>
</file>